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58"/>
  </p:notesMasterIdLst>
  <p:sldIdLst>
    <p:sldId id="256" r:id="rId2"/>
    <p:sldId id="338" r:id="rId3"/>
    <p:sldId id="277" r:id="rId4"/>
    <p:sldId id="286" r:id="rId5"/>
    <p:sldId id="278" r:id="rId6"/>
    <p:sldId id="339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8" r:id="rId16"/>
    <p:sldId id="290" r:id="rId17"/>
    <p:sldId id="293" r:id="rId18"/>
    <p:sldId id="292" r:id="rId19"/>
    <p:sldId id="291" r:id="rId20"/>
    <p:sldId id="294" r:id="rId21"/>
    <p:sldId id="295" r:id="rId22"/>
    <p:sldId id="296" r:id="rId23"/>
    <p:sldId id="297" r:id="rId24"/>
    <p:sldId id="300" r:id="rId25"/>
    <p:sldId id="302" r:id="rId26"/>
    <p:sldId id="301" r:id="rId27"/>
    <p:sldId id="303" r:id="rId28"/>
    <p:sldId id="299" r:id="rId29"/>
    <p:sldId id="298" r:id="rId30"/>
    <p:sldId id="304" r:id="rId31"/>
    <p:sldId id="307" r:id="rId32"/>
    <p:sldId id="308" r:id="rId33"/>
    <p:sldId id="310" r:id="rId34"/>
    <p:sldId id="311" r:id="rId35"/>
    <p:sldId id="309" r:id="rId36"/>
    <p:sldId id="305" r:id="rId37"/>
    <p:sldId id="337" r:id="rId38"/>
    <p:sldId id="306" r:id="rId39"/>
    <p:sldId id="315" r:id="rId40"/>
    <p:sldId id="322" r:id="rId41"/>
    <p:sldId id="321" r:id="rId42"/>
    <p:sldId id="320" r:id="rId43"/>
    <p:sldId id="314" r:id="rId44"/>
    <p:sldId id="313" r:id="rId45"/>
    <p:sldId id="323" r:id="rId46"/>
    <p:sldId id="312" r:id="rId47"/>
    <p:sldId id="326" r:id="rId48"/>
    <p:sldId id="316" r:id="rId49"/>
    <p:sldId id="325" r:id="rId50"/>
    <p:sldId id="328" r:id="rId51"/>
    <p:sldId id="327" r:id="rId52"/>
    <p:sldId id="333" r:id="rId53"/>
    <p:sldId id="335" r:id="rId54"/>
    <p:sldId id="274" r:id="rId55"/>
    <p:sldId id="317" r:id="rId56"/>
    <p:sldId id="319" r:id="rId57"/>
  </p:sldIdLst>
  <p:sldSz cx="12192000" cy="6858000"/>
  <p:notesSz cx="6858000" cy="9144000"/>
  <p:embeddedFontLst>
    <p:embeddedFont>
      <p:font typeface="PT Sans" panose="020B0503020203020204" pitchFamily="34" charset="-52"/>
      <p:regular r:id="rId59"/>
      <p:bold r:id="rId60"/>
      <p: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Myriad Pro" panose="020B0503030403020204" pitchFamily="34" charset="0"/>
      <p:regular r:id="rId66"/>
      <p:bold r:id="rId67"/>
      <p:italic r:id="rId68"/>
      <p:boldItalic r:id="rId69"/>
    </p:embeddedFont>
    <p:embeddedFont>
      <p:font typeface="Segoe UI" panose="020B0502040204020203" pitchFamily="34" charset="0"/>
      <p:regular r:id="rId70"/>
      <p:bold r:id="rId71"/>
      <p:italic r:id="rId72"/>
      <p:boldItalic r:id="rId7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" id="{2160B3AA-A924-419D-9486-502482088FEE}">
          <p14:sldIdLst>
            <p14:sldId id="256"/>
            <p14:sldId id="338"/>
            <p14:sldId id="277"/>
            <p14:sldId id="286"/>
            <p14:sldId id="278"/>
            <p14:sldId id="339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  <p14:sldId id="290"/>
            <p14:sldId id="293"/>
            <p14:sldId id="292"/>
            <p14:sldId id="291"/>
            <p14:sldId id="294"/>
            <p14:sldId id="295"/>
            <p14:sldId id="296"/>
            <p14:sldId id="297"/>
            <p14:sldId id="300"/>
            <p14:sldId id="302"/>
            <p14:sldId id="301"/>
            <p14:sldId id="303"/>
            <p14:sldId id="299"/>
            <p14:sldId id="298"/>
            <p14:sldId id="304"/>
            <p14:sldId id="307"/>
            <p14:sldId id="308"/>
            <p14:sldId id="310"/>
            <p14:sldId id="311"/>
            <p14:sldId id="309"/>
            <p14:sldId id="305"/>
            <p14:sldId id="337"/>
            <p14:sldId id="306"/>
            <p14:sldId id="315"/>
            <p14:sldId id="322"/>
            <p14:sldId id="321"/>
            <p14:sldId id="320"/>
            <p14:sldId id="314"/>
            <p14:sldId id="313"/>
            <p14:sldId id="323"/>
            <p14:sldId id="312"/>
            <p14:sldId id="326"/>
            <p14:sldId id="316"/>
            <p14:sldId id="325"/>
            <p14:sldId id="328"/>
            <p14:sldId id="327"/>
            <p14:sldId id="333"/>
            <p14:sldId id="335"/>
            <p14:sldId id="274"/>
            <p14:sldId id="317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BC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4581" autoAdjust="0"/>
  </p:normalViewPr>
  <p:slideViewPr>
    <p:cSldViewPr snapToGrid="0" showGuides="1">
      <p:cViewPr varScale="1">
        <p:scale>
          <a:sx n="106" d="100"/>
          <a:sy n="106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D4C1-E441-4B5B-890D-74E847C41BB4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93EFB-D8EE-4698-BD5F-C39F2EAFA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0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3EFB-D8EE-4698-BD5F-C39F2EAFAEE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80799" y="4689764"/>
            <a:ext cx="7421088" cy="477981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Название вашей презентации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6" y="2659465"/>
            <a:ext cx="5405209" cy="11643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53" y="6020816"/>
            <a:ext cx="975291" cy="463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78" y="1439170"/>
            <a:ext cx="5023650" cy="405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2 колонки с подзаголовками в табличку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1505027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слайд_2 колонки с подзаголовками_вариант2 сделан не в режиме образца</a:t>
            </a:r>
          </a:p>
        </p:txBody>
      </p:sp>
      <p:sp>
        <p:nvSpPr>
          <p:cNvPr id="2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56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изменяемая диаграмм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708026" y="2174876"/>
            <a:ext cx="6135034" cy="9230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 этом слайде картинка диаграммы не изменяема, но вы можете менять текст поверх диаграммы.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8025" y="3427557"/>
            <a:ext cx="6135688" cy="3013883"/>
          </a:xfrm>
        </p:spPr>
        <p:txBody>
          <a:bodyPr numCol="2" spcCol="252000">
            <a:noAutofit/>
          </a:bodyPr>
          <a:lstStyle>
            <a:lvl1pPr marL="0" indent="0" algn="l">
              <a:lnSpc>
                <a:spcPts val="1550"/>
              </a:lnSpc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Здесь ваша информация будет размещена в две колонки. Если вам нужна одна колонка, выделите этот текстовый блок, зайдите во вкладку «Главная», в разделе «Абзац» найдите вкладку «Колонки» и смените тип колонок блока.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Таким образом постоянное информационно-пропагандистское обеспечение нашей деятельности требуют определения и уточнения существенных финансовых и административных условий. </a:t>
            </a:r>
          </a:p>
          <a:p>
            <a:pPr lvl="0"/>
            <a:r>
              <a:rPr lang="ru-RU" dirty="0"/>
              <a:t>Не следует, однако забывать, что начало повседневной работы по формированию позиции требуют определения и уточнения системы обучения кадров, соответствует насущным потребностям. Значимость этих проблем настолько очевидна, что постоянный количественный рост и сфера нашей активности позволяет оценить значение модели развития. 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87" y="998433"/>
            <a:ext cx="4911465" cy="4905160"/>
          </a:xfrm>
          <a:prstGeom prst="rect">
            <a:avLst/>
          </a:prstGeom>
        </p:spPr>
      </p:pic>
      <p:sp>
        <p:nvSpPr>
          <p:cNvPr id="25" name="Текст 24"/>
          <p:cNvSpPr>
            <a:spLocks noGrp="1"/>
          </p:cNvSpPr>
          <p:nvPr>
            <p:ph type="body" sz="quarter" idx="15" hasCustomPrompt="1"/>
          </p:nvPr>
        </p:nvSpPr>
        <p:spPr>
          <a:xfrm>
            <a:off x="8610600" y="2864272"/>
            <a:ext cx="180678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6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8730827" y="3521109"/>
            <a:ext cx="1584960" cy="651264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7" name="Текст 24"/>
          <p:cNvSpPr>
            <a:spLocks noGrp="1"/>
          </p:cNvSpPr>
          <p:nvPr>
            <p:ph type="body" sz="quarter" idx="17" hasCustomPrompt="1"/>
          </p:nvPr>
        </p:nvSpPr>
        <p:spPr>
          <a:xfrm>
            <a:off x="7897706" y="1492562"/>
            <a:ext cx="16493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28" name="Текст 24"/>
          <p:cNvSpPr>
            <a:spLocks noGrp="1"/>
          </p:cNvSpPr>
          <p:nvPr>
            <p:ph type="body" sz="quarter" idx="18" hasCustomPrompt="1"/>
          </p:nvPr>
        </p:nvSpPr>
        <p:spPr>
          <a:xfrm>
            <a:off x="7525173" y="2112768"/>
            <a:ext cx="1501915" cy="651264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29" name="Текст 24"/>
          <p:cNvSpPr>
            <a:spLocks noGrp="1"/>
          </p:cNvSpPr>
          <p:nvPr>
            <p:ph type="body" sz="quarter" idx="19" hasCustomPrompt="1"/>
          </p:nvPr>
        </p:nvSpPr>
        <p:spPr>
          <a:xfrm>
            <a:off x="9547013" y="1492562"/>
            <a:ext cx="1446107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135B6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0" name="Текст 24"/>
          <p:cNvSpPr>
            <a:spLocks noGrp="1"/>
          </p:cNvSpPr>
          <p:nvPr>
            <p:ph type="body" sz="quarter" idx="20" hasCustomPrompt="1"/>
          </p:nvPr>
        </p:nvSpPr>
        <p:spPr>
          <a:xfrm>
            <a:off x="9997439" y="2069982"/>
            <a:ext cx="1471435" cy="651264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1" name="Текст 24"/>
          <p:cNvSpPr>
            <a:spLocks noGrp="1"/>
          </p:cNvSpPr>
          <p:nvPr>
            <p:ph type="body" sz="quarter" idx="21" hasCustomPrompt="1"/>
          </p:nvPr>
        </p:nvSpPr>
        <p:spPr>
          <a:xfrm>
            <a:off x="7172962" y="3451013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2" name="Текст 24"/>
          <p:cNvSpPr>
            <a:spLocks noGrp="1"/>
          </p:cNvSpPr>
          <p:nvPr>
            <p:ph type="body" sz="quarter" idx="22" hasCustomPrompt="1"/>
          </p:nvPr>
        </p:nvSpPr>
        <p:spPr>
          <a:xfrm>
            <a:off x="7450667" y="4107849"/>
            <a:ext cx="1576421" cy="1432737"/>
          </a:xfr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sp>
        <p:nvSpPr>
          <p:cNvPr id="33" name="Текст 24"/>
          <p:cNvSpPr>
            <a:spLocks noGrp="1"/>
          </p:cNvSpPr>
          <p:nvPr>
            <p:ph type="body" sz="quarter" idx="23" hasCustomPrompt="1"/>
          </p:nvPr>
        </p:nvSpPr>
        <p:spPr>
          <a:xfrm>
            <a:off x="10588414" y="3379577"/>
            <a:ext cx="1266611" cy="5867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rgbClr val="A7D9E0"/>
                </a:solidFill>
              </a:defRPr>
            </a:lvl1pPr>
          </a:lstStyle>
          <a:p>
            <a:pPr lvl="0"/>
            <a:r>
              <a:rPr lang="ru-RU" sz="1200" dirty="0"/>
              <a:t>НАЗВАНИЕ ДИАГРАММЫ</a:t>
            </a:r>
            <a:endParaRPr lang="ru-RU" dirty="0"/>
          </a:p>
        </p:txBody>
      </p:sp>
      <p:sp>
        <p:nvSpPr>
          <p:cNvPr id="34" name="Текст 24"/>
          <p:cNvSpPr>
            <a:spLocks noGrp="1"/>
          </p:cNvSpPr>
          <p:nvPr>
            <p:ph type="body" sz="quarter" idx="24" hasCustomPrompt="1"/>
          </p:nvPr>
        </p:nvSpPr>
        <p:spPr>
          <a:xfrm>
            <a:off x="10019526" y="4117538"/>
            <a:ext cx="1576421" cy="1432737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z="1200" dirty="0"/>
              <a:t>Дополнительная информация 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2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6817601" cy="563231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Дополнительные цвета</a:t>
            </a:r>
          </a:p>
        </p:txBody>
      </p:sp>
    </p:spTree>
    <p:extLst>
      <p:ext uri="{BB962C8B-B14F-4D97-AF65-F5344CB8AC3E}">
        <p14:creationId xmlns:p14="http://schemas.microsoft.com/office/powerpoint/2010/main" val="131323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пустой слайд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пустой слайд</a:t>
            </a:r>
          </a:p>
        </p:txBody>
      </p:sp>
    </p:spTree>
    <p:extLst>
      <p:ext uri="{BB962C8B-B14F-4D97-AF65-F5344CB8AC3E}">
        <p14:creationId xmlns:p14="http://schemas.microsoft.com/office/powerpoint/2010/main" val="4311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пра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7382859" y="1300145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1" y="1300146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</p:spTree>
    <p:extLst>
      <p:ext uri="{BB962C8B-B14F-4D97-AF65-F5344CB8AC3E}">
        <p14:creationId xmlns:p14="http://schemas.microsoft.com/office/powerpoint/2010/main" val="292344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_рисунок+текст слев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58209" y="1396031"/>
            <a:ext cx="418049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5812971" y="1387182"/>
            <a:ext cx="5892284" cy="478561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</a:t>
            </a:r>
            <a:r>
              <a:rPr lang="ru-RU" dirty="0" err="1"/>
              <a:t>слайд_рисунок+текст</a:t>
            </a:r>
            <a:r>
              <a:rPr lang="ru-RU" dirty="0"/>
              <a:t> слева</a:t>
            </a:r>
          </a:p>
        </p:txBody>
      </p:sp>
    </p:spTree>
    <p:extLst>
      <p:ext uri="{BB962C8B-B14F-4D97-AF65-F5344CB8AC3E}">
        <p14:creationId xmlns:p14="http://schemas.microsoft.com/office/powerpoint/2010/main" val="90199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о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со списком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5"/>
          </p:nvPr>
        </p:nvSpPr>
        <p:spPr>
          <a:xfrm>
            <a:off x="707572" y="1921005"/>
            <a:ext cx="6359978" cy="3835922"/>
          </a:xfrm>
        </p:spPr>
        <p:txBody>
          <a:bodyPr>
            <a:spAutoFit/>
          </a:bodyPr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Лидер российского рынка систем бизнес-моделирования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15 лет на рынке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Более 2000 клиентов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10 стран присутствия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60 партнеров</a:t>
            </a:r>
          </a:p>
          <a:p>
            <a:pPr marL="449263" lvl="0" indent="-449263">
              <a:buClr>
                <a:srgbClr val="009DBC"/>
              </a:buClr>
              <a:buSzPct val="100000"/>
              <a:buBlip>
                <a:blip r:embed="rId3"/>
              </a:buBlip>
              <a:tabLst>
                <a:tab pos="449263" algn="l"/>
              </a:tabLst>
            </a:pPr>
            <a:r>
              <a:rPr lang="ru-RU" sz="2800" dirty="0">
                <a:solidFill>
                  <a:srgbClr val="F8F8F8"/>
                </a:solidFill>
              </a:rPr>
              <a:t>180 партнерских вузов и бизнес-школ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2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2 колонками текста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2 колонками текста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5"/>
          </p:nvPr>
        </p:nvSpPr>
        <p:spPr>
          <a:xfrm>
            <a:off x="910377" y="2710987"/>
            <a:ext cx="5185624" cy="473370"/>
          </a:xfrm>
        </p:spPr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стратегии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Стандартизация, оптимизация и реинжиниринг бизнес-процессов.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системы менеджмента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системы мотивации на основе KPI.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информационных систем.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9"/>
          </p:nvPr>
        </p:nvSpPr>
        <p:spPr>
          <a:xfrm>
            <a:off x="7046479" y="2710987"/>
            <a:ext cx="5033225" cy="499467"/>
          </a:xfrm>
        </p:spPr>
        <p:txBody>
          <a:bodyPr/>
          <a:lstStyle/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Бизнес-архитекторы.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Руководители.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Бизнес-аналитики.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Специалисты в области качества.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ИТ-специалисты.</a:t>
            </a:r>
          </a:p>
          <a:p>
            <a:pPr marL="285750" lvl="0" indent="-285750">
              <a:buClr>
                <a:srgbClr val="009DBC"/>
              </a:buClr>
              <a:buSzPct val="10000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 также все сотрудники компании.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sp>
        <p:nvSpPr>
          <p:cNvPr id="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910373" y="1826228"/>
            <a:ext cx="5185628" cy="304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Business Studio применяется в таких проектах, как:</a:t>
            </a:r>
          </a:p>
        </p:txBody>
      </p:sp>
      <p:sp>
        <p:nvSpPr>
          <p:cNvPr id="11" name="Подзаголовок 2"/>
          <p:cNvSpPr txBox="1">
            <a:spLocks/>
          </p:cNvSpPr>
          <p:nvPr userDrawn="1"/>
        </p:nvSpPr>
        <p:spPr>
          <a:xfrm>
            <a:off x="7046479" y="1841408"/>
            <a:ext cx="5033227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9DBC"/>
                </a:solidFill>
              </a:rPr>
              <a:t>Ключевые пользователи </a:t>
            </a:r>
            <a:r>
              <a:rPr lang="ru-RU" dirty="0" err="1">
                <a:solidFill>
                  <a:srgbClr val="009DBC"/>
                </a:solidFill>
              </a:rPr>
              <a:t>Business</a:t>
            </a:r>
            <a:r>
              <a:rPr lang="ru-RU" dirty="0">
                <a:solidFill>
                  <a:srgbClr val="009DBC"/>
                </a:solidFill>
              </a:rPr>
              <a:t> </a:t>
            </a:r>
            <a:r>
              <a:rPr lang="ru-RU" dirty="0" err="1">
                <a:solidFill>
                  <a:srgbClr val="009DBC"/>
                </a:solidFill>
              </a:rPr>
              <a:t>Studio</a:t>
            </a:r>
            <a:r>
              <a:rPr lang="ru-RU" dirty="0">
                <a:solidFill>
                  <a:srgbClr val="009DB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9735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рисунок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892284" cy="1034129"/>
          </a:xfrm>
        </p:spPr>
        <p:txBody>
          <a:bodyPr wrap="square"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слайд_рисунок+текст</a:t>
            </a:r>
            <a:r>
              <a:rPr lang="ru-RU" dirty="0"/>
              <a:t> справа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11" name="Рисунок 11"/>
          <p:cNvSpPr>
            <a:spLocks noGrp="1"/>
          </p:cNvSpPr>
          <p:nvPr>
            <p:ph type="pic" sz="quarter" idx="13" hasCustomPrompt="1"/>
          </p:nvPr>
        </p:nvSpPr>
        <p:spPr>
          <a:xfrm>
            <a:off x="707572" y="1634440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Нажмите на иконку в центре и добавьте ваш скриншот.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95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цветный слайд_таблица+текст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7625166" y="0"/>
            <a:ext cx="4566834" cy="6858000"/>
          </a:xfrm>
          <a:prstGeom prst="rect">
            <a:avLst/>
          </a:prstGeom>
          <a:solidFill>
            <a:srgbClr val="1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46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12" name="Таблица 118"/>
          <p:cNvSpPr>
            <a:spLocks noGrp="1"/>
          </p:cNvSpPr>
          <p:nvPr>
            <p:ph type="tbl" sz="quarter" idx="11"/>
          </p:nvPr>
        </p:nvSpPr>
        <p:spPr>
          <a:xfrm>
            <a:off x="853440" y="1713653"/>
            <a:ext cx="5472853" cy="3556001"/>
          </a:xfrm>
        </p:spPr>
        <p:txBody>
          <a:bodyPr/>
          <a:lstStyle/>
          <a:p>
            <a:r>
              <a:rPr lang="ru-RU" dirty="0"/>
              <a:t>Вставка таблицы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853440" y="5486401"/>
            <a:ext cx="5472853" cy="1011132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Таблица 1. Пример оформления дополнительной информации к таблице. </a:t>
            </a:r>
          </a:p>
          <a:p>
            <a:pPr lvl="0"/>
            <a:r>
              <a:rPr lang="ru-RU" dirty="0"/>
              <a:t>Разнообразный и богатый опыт сложившаяся структура организации влечет за собой процесс внедрения и модернизации дальнейших направлений развития. 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5754186" cy="1034129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Двухцветный </a:t>
            </a:r>
            <a:r>
              <a:rPr lang="ru-RU" dirty="0" err="1"/>
              <a:t>слайд_таблица+текст</a:t>
            </a:r>
            <a:r>
              <a:rPr lang="ru-RU" dirty="0"/>
              <a:t> справа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8202248" y="1300145"/>
            <a:ext cx="3412671" cy="3910029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800" baseline="0">
                <a:solidFill>
                  <a:srgbClr val="F8F8F8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Идейные соображения высшего порядка, а также укрепление и развитие структуры способствует подготовки и реализации форм развития.</a:t>
            </a:r>
          </a:p>
          <a:p>
            <a:pPr lvl="0"/>
            <a:r>
              <a:rPr lang="ru-RU" dirty="0"/>
              <a:t>С другой стороны консультация с широким активом играет важную роль в формировании системы обучения кадров, соответствует насущным потребностям. </a:t>
            </a: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2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ный слайд с нумерованным списком">
    <p:bg>
      <p:bgPr>
        <a:solidFill>
          <a:srgbClr val="104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057274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4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057273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7271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1990725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843060" y="1942647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0" name="Текст 9"/>
          <p:cNvSpPr>
            <a:spLocks noGrp="1"/>
          </p:cNvSpPr>
          <p:nvPr>
            <p:ph type="body" sz="quarter" idx="17" hasCustomPrompt="1"/>
          </p:nvPr>
        </p:nvSpPr>
        <p:spPr>
          <a:xfrm>
            <a:off x="7776511" y="1942647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 соображения высшего порядка, а также укрепление и развитие структуры способствует подготовки и реализации развития.</a:t>
            </a:r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8" hasCustomPrompt="1"/>
          </p:nvPr>
        </p:nvSpPr>
        <p:spPr>
          <a:xfrm>
            <a:off x="1990724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lang="ru-RU" sz="130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Идейные соображения высшего порядка.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9" hasCustomPrompt="1"/>
          </p:nvPr>
        </p:nvSpPr>
        <p:spPr>
          <a:xfrm>
            <a:off x="1990723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5" name="Текст 9"/>
          <p:cNvSpPr>
            <a:spLocks noGrp="1"/>
          </p:cNvSpPr>
          <p:nvPr>
            <p:ph type="body" sz="quarter" idx="20" hasCustomPrompt="1"/>
          </p:nvPr>
        </p:nvSpPr>
        <p:spPr>
          <a:xfrm>
            <a:off x="1997075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843060" y="2879686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27" name="Текст 9"/>
          <p:cNvSpPr>
            <a:spLocks noGrp="1"/>
          </p:cNvSpPr>
          <p:nvPr>
            <p:ph type="body" sz="quarter" idx="22" hasCustomPrompt="1"/>
          </p:nvPr>
        </p:nvSpPr>
        <p:spPr>
          <a:xfrm>
            <a:off x="7776511" y="2879686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6843060" y="3816725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9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7776511" y="3816725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6843060" y="4753764"/>
            <a:ext cx="771525" cy="7191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31" name="Текст 9"/>
          <p:cNvSpPr>
            <a:spLocks noGrp="1"/>
          </p:cNvSpPr>
          <p:nvPr>
            <p:ph type="body" sz="quarter" idx="26" hasCustomPrompt="1"/>
          </p:nvPr>
        </p:nvSpPr>
        <p:spPr>
          <a:xfrm>
            <a:off x="7776511" y="4753764"/>
            <a:ext cx="4098925" cy="719138"/>
          </a:xfrm>
        </p:spPr>
        <p:txBody>
          <a:bodyPr tIns="86400" anchor="t" anchorCtr="0"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Идейные соображения высшего порядка, а также реализация намеченных плановых заданий требуют от нас анализа модели развития. 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23" y="239558"/>
            <a:ext cx="2173398" cy="468192"/>
          </a:xfrm>
          <a:prstGeom prst="rect">
            <a:avLst/>
          </a:prstGeom>
        </p:spPr>
      </p:pic>
      <p:sp>
        <p:nvSpPr>
          <p:cNvPr id="3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7572" y="197185"/>
            <a:ext cx="8387268" cy="563231"/>
          </a:xfrm>
        </p:spPr>
        <p:txBody>
          <a:bodyPr anchor="t">
            <a:spAutoFit/>
          </a:bodyPr>
          <a:lstStyle>
            <a:lvl1pPr>
              <a:defRPr sz="3400" baseline="0"/>
            </a:lvl1pPr>
          </a:lstStyle>
          <a:p>
            <a:r>
              <a:rPr lang="ru-RU" dirty="0"/>
              <a:t>Темный слайд с нумерованным списком</a:t>
            </a: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452454" y="6420052"/>
            <a:ext cx="2743200" cy="365125"/>
          </a:xfrm>
        </p:spPr>
        <p:txBody>
          <a:bodyPr/>
          <a:lstStyle>
            <a:lvl1pPr>
              <a:defRPr>
                <a:solidFill>
                  <a:srgbClr val="009DBC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1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665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fld id="{DF85C086-28C9-48CD-B2E9-60C0C96CA9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36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73" r:id="rId8"/>
    <p:sldLayoutId id="2147483675" r:id="rId9"/>
    <p:sldLayoutId id="2147483683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community/diges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reestr.minsvyaz.ru/reestr/71724/" TargetMode="Externa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promo/for_partners/all/" TargetMode="External"/><Relationship Id="rId2" Type="http://schemas.openxmlformats.org/officeDocument/2006/relationships/hyperlink" Target="mailto:mail@businessstudi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26488"/>
            <a:ext cx="180000" cy="1224000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20489" y="2387966"/>
            <a:ext cx="3412671" cy="3910029"/>
          </a:xfrm>
        </p:spPr>
        <p:txBody>
          <a:bodyPr/>
          <a:lstStyle/>
          <a:p>
            <a:r>
              <a:rPr lang="ru-RU" dirty="0"/>
              <a:t>Для показателей задается ряд параметров: Желаемый тренд, Единица измерения и т.д. Показатель хранит историю своих значений: плановых и фактических.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448800" y="6419850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>
                <a:solidFill>
                  <a:srgbClr val="009DBC"/>
                </a:solidFill>
              </a:rPr>
              <a:pPr/>
              <a:t>10</a:t>
            </a:fld>
            <a:endParaRPr lang="ru-RU" dirty="0">
              <a:solidFill>
                <a:srgbClr val="009DB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46" y="2087584"/>
            <a:ext cx="6048610" cy="407522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2323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58209" y="1798054"/>
            <a:ext cx="4180491" cy="3910029"/>
          </a:xfrm>
        </p:spPr>
        <p:txBody>
          <a:bodyPr/>
          <a:lstStyle/>
          <a:p>
            <a:r>
              <a:rPr lang="en-US" dirty="0"/>
              <a:t>Business Studio Portal</a:t>
            </a:r>
            <a:r>
              <a:rPr lang="ru-RU" dirty="0"/>
              <a:t> позволяет всем сотрудникам принять участие в обсуждении бизнес-процессов компании: они могут высказывать свои замечания и предложения на странице бизнес-процесса.</a:t>
            </a:r>
          </a:p>
          <a:p>
            <a:r>
              <a:rPr lang="ru-RU" dirty="0"/>
              <a:t>Уведомления о появлении сообщений получает владелец процесса и бизнес-аналитик.</a:t>
            </a:r>
          </a:p>
          <a:p>
            <a:pPr>
              <a:tabLst>
                <a:tab pos="269875" algn="l"/>
                <a:tab pos="360363" algn="l"/>
              </a:tabLst>
            </a:pPr>
            <a:endParaRPr lang="en-US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461" r="-2925" b="-14763"/>
          <a:stretch/>
        </p:blipFill>
        <p:spPr>
          <a:xfrm>
            <a:off x="5573024" y="1451546"/>
            <a:ext cx="6429676" cy="5254195"/>
          </a:xfr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Сбор и обсуждение предложений сотрудников на Business Studio </a:t>
            </a:r>
            <a:r>
              <a:rPr lang="ru-RU" dirty="0" err="1"/>
              <a:t>Portal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94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Анализ причин и последствий отказов (FMEA)</a:t>
            </a: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7316441" y="2773488"/>
            <a:ext cx="4070109" cy="32318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Business Studio</a:t>
            </a:r>
            <a:r>
              <a:rPr lang="ru-RU" sz="1800" dirty="0">
                <a:solidFill>
                  <a:srgbClr val="F8F8F8"/>
                </a:solidFill>
              </a:rPr>
              <a:t> поддерживает методику анализа несоответствий, их последствий и причин возникновения (</a:t>
            </a:r>
            <a:r>
              <a:rPr lang="en-US" sz="1800" dirty="0">
                <a:solidFill>
                  <a:srgbClr val="F8F8F8"/>
                </a:solidFill>
              </a:rPr>
              <a:t>FMEA</a:t>
            </a:r>
            <a:r>
              <a:rPr lang="ru-RU" sz="1800" dirty="0">
                <a:solidFill>
                  <a:srgbClr val="F8F8F8"/>
                </a:solidFill>
              </a:rPr>
              <a:t>) с применением диаграммы </a:t>
            </a:r>
            <a:r>
              <a:rPr lang="ru-RU" sz="1800" dirty="0" err="1">
                <a:solidFill>
                  <a:srgbClr val="F8F8F8"/>
                </a:solidFill>
              </a:rPr>
              <a:t>Исикавы</a:t>
            </a:r>
            <a:r>
              <a:rPr lang="ru-RU" sz="1800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3" y="1528932"/>
            <a:ext cx="6673749" cy="417344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35" y="1825183"/>
            <a:ext cx="3262184" cy="462247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104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13" y="1417834"/>
            <a:ext cx="7200541" cy="51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8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Нотации моделирования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71394" y="1120939"/>
            <a:ext cx="3060129" cy="2395036"/>
            <a:chOff x="271394" y="1120939"/>
            <a:chExt cx="3060129" cy="2395036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510018" y="1120939"/>
              <a:ext cx="833883" cy="307777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rgbClr val="009DBC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Aft>
                  <a:spcPts val="0"/>
                </a:spcAft>
              </a:pPr>
              <a:r>
                <a:rPr lang="ru-RU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1. IDEF0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94" y="1383029"/>
              <a:ext cx="3060129" cy="213294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3881755" y="1271280"/>
            <a:ext cx="2214245" cy="3243445"/>
            <a:chOff x="3881755" y="1271280"/>
            <a:chExt cx="2214245" cy="3243445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881755" y="4206948"/>
              <a:ext cx="22142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2. 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Basic Flowchart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365" y="1271280"/>
              <a:ext cx="2065026" cy="295264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6211420" y="1242706"/>
            <a:ext cx="2520950" cy="3272019"/>
            <a:chOff x="6211420" y="1242706"/>
            <a:chExt cx="2520950" cy="3272019"/>
          </a:xfrm>
        </p:grpSpPr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211420" y="4206948"/>
              <a:ext cx="25209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3. 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Cross</a:t>
              </a:r>
              <a:r>
                <a:rPr lang="ru-RU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-</a:t>
              </a:r>
              <a:r>
                <a:rPr lang="en-US" sz="1400" dirty="0">
                  <a:solidFill>
                    <a:srgbClr val="F8F8F8"/>
                  </a:solidFill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f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unctional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ru-RU" sz="1400" kern="1200" dirty="0" err="1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Flow</a:t>
              </a: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c</a:t>
              </a:r>
              <a:r>
                <a:rPr lang="ru-RU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hart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145" y="1242706"/>
              <a:ext cx="2349500" cy="2981222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9008124" y="1271280"/>
            <a:ext cx="2765425" cy="3708297"/>
            <a:chOff x="9008124" y="1271280"/>
            <a:chExt cx="2765425" cy="3708297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8124" y="1271280"/>
              <a:ext cx="2765425" cy="312848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09DBC">
                  <a:alpha val="4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9104952" y="4456357"/>
              <a:ext cx="25717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b="1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5. EPC</a:t>
              </a: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/>
              </a:r>
              <a:b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</a:br>
              <a:r>
                <a:rPr lang="en-US" sz="1400" kern="1200" dirty="0">
                  <a:solidFill>
                    <a:srgbClr val="F8F8F8"/>
                  </a:solidFill>
                  <a:effectLst/>
                  <a:latin typeface="Myriad Pro" panose="020B0503030403020204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(Event-Driven Process Chain)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93845" y="4008013"/>
            <a:ext cx="338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sz="1400" b="1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4. BPMN</a:t>
            </a:r>
            <a:r>
              <a:rPr lang="en-US" sz="1400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en-US" sz="1400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1400" kern="1200" dirty="0">
                <a:solidFill>
                  <a:srgbClr val="F8F8F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(Business Process Model and Notation)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CD1BB2-D0A8-4D80-B3AD-38FF9E54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85" y="4544027"/>
            <a:ext cx="3068147" cy="2174760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02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</a:t>
            </a:r>
            <a:br>
              <a:rPr lang="ru-RU" dirty="0"/>
            </a:br>
            <a:r>
              <a:rPr lang="ru-RU" dirty="0"/>
              <a:t>Нотация </a:t>
            </a:r>
            <a:r>
              <a:rPr lang="en-US" dirty="0"/>
              <a:t>IDEF0</a:t>
            </a:r>
            <a:endParaRPr lang="ru-RU" dirty="0"/>
          </a:p>
        </p:txBody>
      </p:sp>
      <p:pic>
        <p:nvPicPr>
          <p:cNvPr id="4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35" y="1455384"/>
            <a:ext cx="7698731" cy="4992617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366445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Basic Flowchart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96" y="1320891"/>
            <a:ext cx="3584008" cy="5309672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06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Cross-</a:t>
            </a:r>
            <a:r>
              <a:rPr lang="en-US" dirty="0"/>
              <a:t>f</a:t>
            </a:r>
            <a:r>
              <a:rPr lang="ru-RU" dirty="0" err="1"/>
              <a:t>unctional</a:t>
            </a:r>
            <a:r>
              <a:rPr lang="ru-RU" dirty="0"/>
              <a:t> </a:t>
            </a:r>
            <a:r>
              <a:rPr lang="en-US" dirty="0"/>
              <a:t>F</a:t>
            </a:r>
            <a:r>
              <a:rPr lang="ru-RU" dirty="0" err="1"/>
              <a:t>low</a:t>
            </a:r>
            <a:r>
              <a:rPr lang="en-US" dirty="0"/>
              <a:t>c</a:t>
            </a:r>
            <a:r>
              <a:rPr lang="ru-RU" dirty="0"/>
              <a:t>hart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13" y="1255164"/>
            <a:ext cx="4205373" cy="537539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1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BPMN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1DADAA-0140-4271-A27B-C098D258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394" y="1211976"/>
            <a:ext cx="7687211" cy="544883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6104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1" y="197185"/>
            <a:ext cx="8638559" cy="1034129"/>
          </a:xfrm>
        </p:spPr>
        <p:txBody>
          <a:bodyPr/>
          <a:lstStyle/>
          <a:p>
            <a:r>
              <a:rPr lang="ru-RU" dirty="0"/>
              <a:t>Проектирование деятельности. Нотация </a:t>
            </a:r>
            <a:r>
              <a:rPr lang="en-US" dirty="0"/>
              <a:t>EPC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41" y="1127210"/>
            <a:ext cx="4728518" cy="5358714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16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7361021" y="2540845"/>
            <a:ext cx="3771900" cy="3910029"/>
          </a:xfrm>
        </p:spPr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sz="2000" dirty="0">
                <a:solidFill>
                  <a:srgbClr val="009DBC"/>
                </a:solidFill>
              </a:rPr>
              <a:t>Про­ектирование – ключевой этап создания или улучшения системы</a:t>
            </a:r>
            <a:r>
              <a:rPr lang="en-US" sz="2000" dirty="0">
                <a:solidFill>
                  <a:srgbClr val="009DBC"/>
                </a:solidFill>
              </a:rPr>
              <a:t>:</a:t>
            </a:r>
            <a:endParaRPr lang="ru-RU" sz="2000" dirty="0">
              <a:solidFill>
                <a:srgbClr val="009DBC"/>
              </a:solidFill>
            </a:endParaRP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обеспечивает одинаковое представление о системе у всех заинтересованных лиц;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позволяет кардинально снизить количество ошибок;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актуально для компаний и организаций.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Использование проектирования в организационном развитии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59" y="1754616"/>
            <a:ext cx="4799522" cy="44834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138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DB5D168-969C-4680-B0CC-1279E9B29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00" y="1599690"/>
            <a:ext cx="6381486" cy="333577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7997715" y="1599690"/>
            <a:ext cx="3684534" cy="3910029"/>
          </a:xfrm>
        </p:spPr>
        <p:txBody>
          <a:bodyPr/>
          <a:lstStyle/>
          <a:p>
            <a:r>
              <a:rPr lang="ru-RU" dirty="0"/>
              <a:t>В соответствии с процессным подходом для бизнес-процесса заполняются параметры:</a:t>
            </a:r>
          </a:p>
          <a:p>
            <a:pPr marL="285750" indent="-285750">
              <a:buClr>
                <a:srgbClr val="F8F8F8"/>
              </a:buClr>
              <a:buFont typeface="Symbol" panose="05050102010706020507" pitchFamily="18" charset="2"/>
              <a:buChar char="-"/>
            </a:pPr>
            <a:r>
              <a:rPr lang="ru-RU" dirty="0"/>
              <a:t>результат;</a:t>
            </a:r>
          </a:p>
          <a:p>
            <a:pPr marL="285750" indent="-285750">
              <a:buClr>
                <a:srgbClr val="F8F8F8"/>
              </a:buClr>
              <a:buFont typeface="Symbol" panose="05050102010706020507" pitchFamily="18" charset="2"/>
              <a:buChar char="-"/>
            </a:pPr>
            <a:r>
              <a:rPr lang="ru-RU" dirty="0"/>
              <a:t>требования к срокам;</a:t>
            </a:r>
          </a:p>
          <a:p>
            <a:pPr marL="285750" indent="-285750">
              <a:buClr>
                <a:srgbClr val="F8F8F8"/>
              </a:buClr>
              <a:buFont typeface="Symbol" panose="05050102010706020507" pitchFamily="18" charset="2"/>
              <a:buChar char="-"/>
            </a:pPr>
            <a:r>
              <a:rPr lang="ru-RU" dirty="0"/>
              <a:t>владелец бизнес-процесса и исполнители.</a:t>
            </a:r>
          </a:p>
          <a:p>
            <a:r>
              <a:rPr lang="ru-RU" dirty="0"/>
              <a:t>Также для процесса могут быть заданы показатели его результативности и эффективности (</a:t>
            </a:r>
            <a:r>
              <a:rPr lang="en-US" dirty="0"/>
              <a:t>KPI</a:t>
            </a:r>
            <a:r>
              <a:rPr lang="ru-RU" dirty="0"/>
              <a:t>).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6C5853-F720-4C34-A6C1-395A7D1E1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21" y="2333448"/>
            <a:ext cx="6161329" cy="373626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160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8393229" y="1402624"/>
            <a:ext cx="3170121" cy="3910029"/>
          </a:xfrm>
        </p:spPr>
        <p:txBody>
          <a:bodyPr/>
          <a:lstStyle/>
          <a:p>
            <a:r>
              <a:rPr lang="ru-RU" dirty="0"/>
              <a:t>Справочник «Функциональные объекты» служит для хранения информации о физических и информационных объектах, с которыми работает организация.  Объекты ассоциируются со стрелками на диаграммах </a:t>
            </a:r>
            <a:r>
              <a:rPr lang="en-US" dirty="0"/>
              <a:t>IDEF</a:t>
            </a:r>
            <a:r>
              <a:rPr lang="ru-RU" dirty="0"/>
              <a:t>0, </a:t>
            </a:r>
            <a:r>
              <a:rPr lang="en-US" dirty="0"/>
              <a:t>Basic Flowchart</a:t>
            </a:r>
            <a:r>
              <a:rPr lang="ru-RU" dirty="0"/>
              <a:t> или </a:t>
            </a:r>
            <a:r>
              <a:rPr lang="en-US" dirty="0"/>
              <a:t>Cross-functional Flowchart</a:t>
            </a:r>
            <a:r>
              <a:rPr lang="ru-RU" dirty="0"/>
              <a:t> или размещаются как самостоятельные элементы на диаграммах </a:t>
            </a:r>
            <a:r>
              <a:rPr lang="en-US" dirty="0"/>
              <a:t>BPMN</a:t>
            </a:r>
            <a:r>
              <a:rPr lang="ru-RU" dirty="0"/>
              <a:t> и </a:t>
            </a:r>
            <a:r>
              <a:rPr lang="en-US" dirty="0"/>
              <a:t>EPC</a:t>
            </a:r>
            <a:r>
              <a:rPr lang="ru-RU" dirty="0"/>
              <a:t>. Для функциональных объектов справочника «Документы» можно определить атрибуты, приложить файл с шаблоном документа.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Проектирование деятельности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7" y="1497771"/>
            <a:ext cx="2590360" cy="417078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0D9629-DA32-4488-BA99-BF529EBF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67" y="1497772"/>
            <a:ext cx="4872085" cy="420199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2425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658210" y="1396031"/>
            <a:ext cx="3095644" cy="3910029"/>
          </a:xfrm>
        </p:spPr>
        <p:txBody>
          <a:bodyPr/>
          <a:lstStyle/>
          <a:p>
            <a:r>
              <a:rPr lang="ru-RU" b="1" dirty="0"/>
              <a:t>Возможности:</a:t>
            </a:r>
            <a:endParaRPr lang="ru-RU" dirty="0"/>
          </a:p>
          <a:p>
            <a:pPr lvl="0"/>
            <a:r>
              <a:rPr lang="ru-RU" dirty="0"/>
              <a:t>Формирование иерархии подразделений и должностей в справочнике «Оргединицы» или с помощью организационной диаграммы.</a:t>
            </a:r>
          </a:p>
          <a:p>
            <a:pPr lvl="0"/>
            <a:r>
              <a:rPr lang="ru-RU" dirty="0"/>
              <a:t>Поддержка 4 типов субъектов: Подразделение, Должность, Внешняя оргединица, Роль.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организационной структуры</a:t>
            </a:r>
          </a:p>
        </p:txBody>
      </p:sp>
      <p:pic>
        <p:nvPicPr>
          <p:cNvPr id="10" name="Picture 2" descr="C:\Users\andreenkova\Pictures\Буклет 40\картинки\ПНГ\060_Оргдиаграмма_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16" y="1387182"/>
            <a:ext cx="7875372" cy="4603752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58209" y="1396031"/>
            <a:ext cx="4180491" cy="4776763"/>
          </a:xfrm>
        </p:spPr>
        <p:txBody>
          <a:bodyPr/>
          <a:lstStyle/>
          <a:p>
            <a:r>
              <a:rPr lang="ru-RU" dirty="0"/>
              <a:t>Имитационное моделирование позволяет смоделировать пошаговое выполнение процесса, а ФСА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получить оценку стоимости выполнения процесса. </a:t>
            </a:r>
          </a:p>
          <a:p>
            <a:r>
              <a:rPr lang="ru-RU" dirty="0"/>
              <a:t>В результате проведения имитационного моделирования и </a:t>
            </a:r>
            <a:br>
              <a:rPr lang="ru-RU" dirty="0"/>
            </a:br>
            <a:r>
              <a:rPr lang="ru-RU" dirty="0"/>
              <a:t>ФСА можно: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оценить средние значения и разброс ключевых параметров процесса; 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найти самые затратные или самые длительные процессы;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выбрать оптимальную версию процесса.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A51D17-BE11-4E26-A04B-472181C8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553347"/>
            <a:ext cx="6915949" cy="3992046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12952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Имитационное моделирование и ФСА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9077216" y="1469469"/>
            <a:ext cx="2554612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 результате проведения имитационного моделирования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рассчитывает текущую загрузку ресурса, его перегрузку и рекомендуемое количество ресурсов, а также позволяет найти «бутылочные горлышки».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23" y="946106"/>
            <a:ext cx="4391237" cy="565650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7" name="Выноска 1 (с границей) 6"/>
          <p:cNvSpPr/>
          <p:nvPr/>
        </p:nvSpPr>
        <p:spPr>
          <a:xfrm>
            <a:off x="167917" y="2519245"/>
            <a:ext cx="2376170" cy="746125"/>
          </a:xfrm>
          <a:prstGeom prst="accentCallout1">
            <a:avLst>
              <a:gd name="adj1" fmla="val 22832"/>
              <a:gd name="adj2" fmla="val 101099"/>
              <a:gd name="adj3" fmla="val 73069"/>
              <a:gd name="adj4" fmla="val 1533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Параметры, указывающие на то, что ресурс является «бутылочным горлышком»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Выноска 1 (с границей) 7"/>
          <p:cNvSpPr/>
          <p:nvPr/>
        </p:nvSpPr>
        <p:spPr>
          <a:xfrm>
            <a:off x="539501" y="4703354"/>
            <a:ext cx="2376170" cy="452120"/>
          </a:xfrm>
          <a:prstGeom prst="accentCallout1">
            <a:avLst>
              <a:gd name="adj1" fmla="val 22832"/>
              <a:gd name="adj2" fmla="val 101099"/>
              <a:gd name="adj3" fmla="val 97214"/>
              <a:gd name="adj4" fmla="val 13766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F8F8F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Рекомендуемое количество ресурсов</a:t>
            </a:r>
            <a:endParaRPr lang="ru-RU" sz="1200" dirty="0">
              <a:solidFill>
                <a:srgbClr val="F8F8F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01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251" y="1231314"/>
            <a:ext cx="7407000" cy="510294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58210" y="1396031"/>
            <a:ext cx="3716722" cy="3735645"/>
          </a:xfrm>
        </p:spPr>
        <p:txBody>
          <a:bodyPr/>
          <a:lstStyle/>
          <a:p>
            <a:r>
              <a:rPr lang="ru-RU" dirty="0"/>
              <a:t>Шаг 1. Установление соответствия между процессом и  поддерживающими его функциями информационной системы.</a:t>
            </a:r>
            <a:endParaRPr lang="en-US" dirty="0"/>
          </a:p>
          <a:p>
            <a:r>
              <a:rPr lang="ru-RU" dirty="0"/>
              <a:t>Шаг 2. Описание информационных сущностей и их атрибутов.</a:t>
            </a:r>
          </a:p>
          <a:p>
            <a:r>
              <a:rPr lang="ru-RU" dirty="0"/>
              <a:t>Шаг 3. Установление связи между процессами и информационными сущностями</a:t>
            </a:r>
            <a:r>
              <a:rPr lang="en-US" dirty="0"/>
              <a:t> (</a:t>
            </a:r>
            <a:r>
              <a:rPr lang="ru-RU" dirty="0"/>
              <a:t>входы-выходы процессов). Описание операций над сущностями по методу </a:t>
            </a:r>
            <a:r>
              <a:rPr lang="en-US" dirty="0"/>
              <a:t>CRUD (Create-Read-Update</a:t>
            </a:r>
            <a:r>
              <a:rPr lang="ru-RU" dirty="0"/>
              <a:t>-</a:t>
            </a:r>
            <a:r>
              <a:rPr lang="en-US" dirty="0"/>
              <a:t>Delete).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62" b="-5962"/>
          <a:stretch/>
        </p:blipFill>
        <p:spPr>
          <a:xfrm>
            <a:off x="5586727" y="1907817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9111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936" y="1385316"/>
            <a:ext cx="3149518" cy="445449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Шаг 4. Формирование отчетов о работе с данными и Технического задания.</a:t>
            </a:r>
          </a:p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dirty="0"/>
              <a:t>Пример разделов ТЗ: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Автоматизируемые процессы;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Перечень формируемых отчетов;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Структура информационной системы;</a:t>
            </a:r>
          </a:p>
          <a:p>
            <a:pPr marL="285750" lvl="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Автоматизируемые рабочие места.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Проектирование архитектуры приложений и структуры данных</a:t>
            </a:r>
          </a:p>
        </p:txBody>
      </p:sp>
      <p:pic>
        <p:nvPicPr>
          <p:cNvPr id="7" name="Picture 58" descr="C:\Documents and Settings\andreenkova.STU\Мои документы\Мои рисунки\для презентации\21 Авт_раб_мест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49" y="1958290"/>
            <a:ext cx="5171520" cy="4360748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06" y="1357162"/>
            <a:ext cx="7403146" cy="51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39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1106630" y="1571584"/>
            <a:ext cx="5472853" cy="407459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rgbClr val="009DBC"/>
                </a:solidFill>
              </a:rPr>
              <a:t>Основные виды формируемых регламентирующих документов и отчетов</a:t>
            </a:r>
          </a:p>
          <a:p>
            <a:pPr algn="ctr"/>
            <a:endParaRPr lang="ru-RU" dirty="0">
              <a:solidFill>
                <a:srgbClr val="009DBC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1" y="197185"/>
            <a:ext cx="7348774" cy="1505027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8202248" y="1702212"/>
            <a:ext cx="3412671" cy="3910029"/>
          </a:xfrm>
        </p:spPr>
        <p:txBody>
          <a:bodyPr/>
          <a:lstStyle/>
          <a:p>
            <a:r>
              <a:rPr lang="ru-RU" dirty="0"/>
              <a:t>Чтобы воплотить в жизнь идеи, заложенные в бизнес-архитектуре, необходимо донести их до сотрудников в понятном для них виде. Это осуществляется посредством создания пакета регламентирующих документов, содержащих в себе всю важную информацию для эффективного выполнения сотрудниками своей работы. Business Studio кардинально снижает трудоемкость этого шага, автоматически формируя все основные регламентирующие документы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448800" y="6419850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989114191"/>
              </p:ext>
            </p:extLst>
          </p:nvPr>
        </p:nvGraphicFramePr>
        <p:xfrm>
          <a:off x="1107315" y="2253048"/>
          <a:ext cx="5472168" cy="36993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36084">
                  <a:extLst>
                    <a:ext uri="{9D8B030D-6E8A-4147-A177-3AD203B41FA5}">
                      <a16:colId xmlns="" xmlns:a16="http://schemas.microsoft.com/office/drawing/2014/main" val="55579378"/>
                    </a:ext>
                  </a:extLst>
                </a:gridCol>
                <a:gridCol w="2736084">
                  <a:extLst>
                    <a:ext uri="{9D8B030D-6E8A-4147-A177-3AD203B41FA5}">
                      <a16:colId xmlns="" xmlns:a16="http://schemas.microsoft.com/office/drawing/2014/main" val="95046196"/>
                    </a:ext>
                  </a:extLst>
                </a:gridCol>
              </a:tblGrid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Элемент</a:t>
                      </a:r>
                      <a:b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бизнес-архитектуры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Регламентирующие документы и отчеты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BDD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3400047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Цели бизнеса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Стратегическая карта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2803592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Модель бизнес-процессов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Регламенты бизнес-процессов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0319462"/>
                  </a:ext>
                </a:extLst>
              </a:tr>
              <a:tr h="868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Ресурсы и данные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Маршруты движения документов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9522261"/>
                  </a:ext>
                </a:extLst>
              </a:tr>
              <a:tr h="655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Организационная структура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Положения о подразделении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Должностные инструкции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62877565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Информационные системы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ТЗ на автоматизацию</a:t>
                      </a:r>
                    </a:p>
                  </a:txBody>
                  <a:tcPr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472344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19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Возможности по формированию документов и отчетов</a:t>
            </a:r>
          </a:p>
          <a:p>
            <a:pPr lvl="0"/>
            <a:r>
              <a:rPr lang="ru-RU" dirty="0"/>
              <a:t>Формирование основных видов регламентирующих документов</a:t>
            </a:r>
          </a:p>
          <a:p>
            <a:pPr lvl="0"/>
            <a:r>
              <a:rPr lang="ru-RU" dirty="0"/>
              <a:t>Вывод документации в формате:</a:t>
            </a:r>
            <a:endParaRPr lang="en-US" dirty="0"/>
          </a:p>
          <a:p>
            <a:pPr lvl="0"/>
            <a:r>
              <a:rPr lang="en-US" dirty="0"/>
              <a:t>- </a:t>
            </a:r>
            <a:r>
              <a:rPr lang="ru-RU" dirty="0" err="1"/>
              <a:t>Microsoft</a:t>
            </a:r>
            <a:r>
              <a:rPr lang="ru-RU" dirty="0"/>
              <a:t> </a:t>
            </a:r>
            <a:r>
              <a:rPr lang="ru-RU" dirty="0" err="1"/>
              <a:t>Word</a:t>
            </a:r>
            <a:r>
              <a:rPr lang="ru-RU" dirty="0"/>
              <a:t>,  </a:t>
            </a:r>
            <a:r>
              <a:rPr lang="ru-RU" dirty="0" err="1"/>
              <a:t>Microsoft</a:t>
            </a:r>
            <a:r>
              <a:rPr lang="ru-RU" dirty="0"/>
              <a:t> </a:t>
            </a:r>
            <a:r>
              <a:rPr lang="en-US" dirty="0"/>
              <a:t>Excel</a:t>
            </a:r>
          </a:p>
          <a:p>
            <a:pPr lvl="0"/>
            <a:r>
              <a:rPr lang="en-US" dirty="0"/>
              <a:t>- </a:t>
            </a:r>
            <a:r>
              <a:rPr lang="ru-RU" dirty="0"/>
              <a:t>HTML</a:t>
            </a:r>
          </a:p>
          <a:p>
            <a:pPr lvl="0"/>
            <a:r>
              <a:rPr lang="ru-RU" dirty="0"/>
              <a:t>Изменение существующих или создание новых шаблонов документов  и отчетов с помощью</a:t>
            </a:r>
            <a:br>
              <a:rPr lang="ru-RU" dirty="0"/>
            </a:br>
            <a:r>
              <a:rPr lang="ru-RU" dirty="0"/>
              <a:t>Мастера отчетов</a:t>
            </a:r>
          </a:p>
          <a:p>
            <a:pPr lvl="0"/>
            <a:r>
              <a:rPr lang="ru-RU" dirty="0"/>
              <a:t>Поддержка пакетного формирования отчетов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A3A50D-8B1F-4F05-84E9-ED663FEC7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206" y="1396031"/>
            <a:ext cx="6497894" cy="487342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6860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сегодня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707572" y="1562848"/>
            <a:ext cx="9187866" cy="39816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8F8F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SzPct val="100000"/>
              <a:buNone/>
              <a:tabLst>
                <a:tab pos="449263" algn="l"/>
              </a:tabLst>
            </a:pPr>
            <a:r>
              <a:rPr lang="ru-RU" sz="1800" dirty="0">
                <a:solidFill>
                  <a:srgbClr val="009DBC"/>
                </a:solidFill>
              </a:rPr>
              <a:t>Лидер российского рынка систем бизнес-моделирования: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 smtClean="0"/>
              <a:t>17 </a:t>
            </a:r>
            <a:r>
              <a:rPr lang="ru-RU" sz="1800" dirty="0"/>
              <a:t>лет на рынке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3000 клиентов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60 партнеров</a:t>
            </a:r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180 партнерских вузов и бизнес-школ используют Business Studio </a:t>
            </a:r>
            <a:r>
              <a:rPr lang="ru-RU" sz="1800" dirty="0" smtClean="0"/>
              <a:t>для</a:t>
            </a:r>
            <a:br>
              <a:rPr lang="ru-RU" sz="1800" dirty="0" smtClean="0"/>
            </a:br>
            <a:r>
              <a:rPr lang="ru-RU" sz="1800" dirty="0" smtClean="0"/>
              <a:t>подготовки </a:t>
            </a:r>
            <a:r>
              <a:rPr lang="ru-RU" sz="1800" dirty="0"/>
              <a:t>менеджеров, бизнес-аналитиков, ИТ-специалистов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специалистов СМК  </a:t>
            </a:r>
            <a:endParaRPr lang="ru-RU" sz="1800" dirty="0"/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/>
              <a:t>25</a:t>
            </a:r>
            <a:r>
              <a:rPr lang="en-US" sz="1800" dirty="0"/>
              <a:t>00+ </a:t>
            </a:r>
            <a:r>
              <a:rPr lang="ru-RU" sz="1800" dirty="0"/>
              <a:t>участников профессионального сообщества бизнес-архитекторов и специалистов по организационному развитию </a:t>
            </a:r>
            <a:r>
              <a:rPr lang="en-US" sz="1800" dirty="0">
                <a:hlinkClick r:id="rId3"/>
              </a:rPr>
              <a:t>Business Studio for Professionals</a:t>
            </a:r>
            <a:endParaRPr lang="ru-RU" sz="1800" dirty="0"/>
          </a:p>
          <a:p>
            <a:pPr marL="449263" indent="-449263">
              <a:buClr>
                <a:srgbClr val="009DBC"/>
              </a:buClr>
              <a:buSzPct val="100000"/>
              <a:buBlip>
                <a:blip r:embed="rId2"/>
              </a:buBlip>
              <a:tabLst>
                <a:tab pos="449263" algn="l"/>
              </a:tabLst>
            </a:pPr>
            <a:r>
              <a:rPr lang="ru-RU" sz="1800" dirty="0" smtClean="0"/>
              <a:t>Используется </a:t>
            </a:r>
            <a:r>
              <a:rPr lang="ru-RU" sz="1800" dirty="0"/>
              <a:t>отечественными вендорами в проектах автоматизации и цифровизации: 1С, АСКОН </a:t>
            </a:r>
          </a:p>
          <a:p>
            <a:pPr marL="449263" indent="-449263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449263" algn="l"/>
              </a:tabLst>
            </a:pP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1" y="2558650"/>
            <a:ext cx="3911600" cy="430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715810" y="1279996"/>
            <a:ext cx="3790287" cy="9030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Документ в формате</a:t>
            </a:r>
            <a:r>
              <a:rPr lang="en-US" sz="1800" dirty="0">
                <a:solidFill>
                  <a:srgbClr val="F8F8F8"/>
                </a:solidFill>
              </a:rPr>
              <a:t> Microsoft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en-US" sz="1800" dirty="0">
                <a:solidFill>
                  <a:srgbClr val="F8F8F8"/>
                </a:solidFill>
              </a:rPr>
              <a:t>Word</a:t>
            </a:r>
            <a:endParaRPr lang="ru-RU" sz="1800" dirty="0">
              <a:solidFill>
                <a:srgbClr val="F8F8F8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3" y="1265221"/>
            <a:ext cx="3631138" cy="514128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58" y="1246438"/>
            <a:ext cx="3651907" cy="515362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08" y="1261134"/>
            <a:ext cx="3643862" cy="515362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53" y="1230908"/>
            <a:ext cx="3643641" cy="516372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39" y="1246382"/>
            <a:ext cx="3665073" cy="517321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17" y="1279996"/>
            <a:ext cx="3638793" cy="514078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19" y="1219618"/>
            <a:ext cx="3681219" cy="519263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80" y="1225633"/>
            <a:ext cx="3640325" cy="515902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70" y="1219758"/>
            <a:ext cx="3664848" cy="516047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26" y="1264644"/>
            <a:ext cx="3638859" cy="515362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7" y="1246992"/>
            <a:ext cx="3637055" cy="513500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96" y="1227423"/>
            <a:ext cx="3665726" cy="517413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695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15810" y="1279996"/>
            <a:ext cx="3790287" cy="9030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Документ в формате</a:t>
            </a:r>
            <a:r>
              <a:rPr lang="en-US" sz="1800" dirty="0">
                <a:solidFill>
                  <a:srgbClr val="F8F8F8"/>
                </a:solidFill>
              </a:rPr>
              <a:t> Microsoft</a:t>
            </a:r>
            <a:r>
              <a:rPr lang="ru-RU" sz="1800" dirty="0">
                <a:solidFill>
                  <a:srgbClr val="F8F8F8"/>
                </a:solidFill>
              </a:rPr>
              <a:t> </a:t>
            </a:r>
            <a:r>
              <a:rPr lang="en-US" sz="1800" dirty="0">
                <a:solidFill>
                  <a:srgbClr val="F8F8F8"/>
                </a:solidFill>
              </a:rPr>
              <a:t>Excel</a:t>
            </a:r>
            <a:endParaRPr lang="ru-RU" sz="1800" dirty="0">
              <a:solidFill>
                <a:srgbClr val="F8F8F8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37" y="1731510"/>
            <a:ext cx="5743062" cy="480568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03433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Формирование регламентирующей документации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2" y="1259899"/>
            <a:ext cx="6050750" cy="38820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Мастер отчетов в формате </a:t>
            </a:r>
            <a:r>
              <a:rPr lang="en-US" sz="1800" dirty="0">
                <a:solidFill>
                  <a:srgbClr val="F8F8F8"/>
                </a:solidFill>
              </a:rPr>
              <a:t>Microsoft Word</a:t>
            </a:r>
            <a:endParaRPr lang="ru-RU" sz="1800" dirty="0">
              <a:solidFill>
                <a:srgbClr val="F8F8F8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55" y="1985282"/>
            <a:ext cx="7203026" cy="4462719"/>
          </a:xfrm>
          <a:prstGeom prst="rect">
            <a:avLst/>
          </a:prstGeom>
          <a:noFill/>
          <a:ln>
            <a:noFill/>
          </a:ln>
          <a:effectLst>
            <a:glow rad="101600">
              <a:srgbClr val="009DBC">
                <a:alpha val="40000"/>
              </a:srgbClr>
            </a:glo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23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935F97-07A5-4F44-A1BA-EA9147D71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735" y="1530773"/>
            <a:ext cx="6593534" cy="445344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Экспорт диаграмм процессов в BPMS и ERP-системы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15810" y="1469469"/>
            <a:ext cx="4260603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Возможность передачи разработанных схем процессов в BPM-систему обеспечена благодаря поддержке формата </a:t>
            </a:r>
            <a:r>
              <a:rPr lang="en-US" sz="1800" dirty="0">
                <a:solidFill>
                  <a:srgbClr val="F8F8F8"/>
                </a:solidFill>
              </a:rPr>
              <a:t>BPMN </a:t>
            </a:r>
            <a:r>
              <a:rPr lang="ru-RU" sz="1800" dirty="0">
                <a:solidFill>
                  <a:srgbClr val="F8F8F8"/>
                </a:solidFill>
              </a:rPr>
              <a:t>2.0 </a:t>
            </a:r>
            <a:r>
              <a:rPr lang="en-US" sz="1800" dirty="0">
                <a:solidFill>
                  <a:srgbClr val="F8F8F8"/>
                </a:solidFill>
              </a:rPr>
              <a:t>XML</a:t>
            </a:r>
            <a:r>
              <a:rPr lang="ru-RU" sz="1800" dirty="0">
                <a:solidFill>
                  <a:srgbClr val="F8F8F8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BPM-системы – это современный класс информационных систем, позволяющих управлять исполнением бизнес-процессов в реальном времени.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Использование стандарта </a:t>
            </a:r>
            <a:r>
              <a:rPr lang="en-US" sz="1800" dirty="0">
                <a:solidFill>
                  <a:srgbClr val="F8F8F8"/>
                </a:solidFill>
              </a:rPr>
              <a:t>BPMN </a:t>
            </a:r>
            <a:r>
              <a:rPr lang="ru-RU" sz="1800" dirty="0">
                <a:solidFill>
                  <a:srgbClr val="F8F8F8"/>
                </a:solidFill>
              </a:rPr>
              <a:t>2.0 </a:t>
            </a:r>
            <a:r>
              <a:rPr lang="en-US" sz="1800" dirty="0">
                <a:solidFill>
                  <a:srgbClr val="F8F8F8"/>
                </a:solidFill>
              </a:rPr>
              <a:t>XML</a:t>
            </a:r>
            <a:r>
              <a:rPr lang="ru-RU" sz="1800" dirty="0">
                <a:solidFill>
                  <a:srgbClr val="F8F8F8"/>
                </a:solidFill>
              </a:rPr>
              <a:t> помогает:</a:t>
            </a:r>
          </a:p>
          <a:p>
            <a:pPr>
              <a:buFont typeface="Myriad Pro" panose="020B0503030403020204" charset="0"/>
              <a:buChar char="–"/>
            </a:pPr>
            <a:r>
              <a:rPr lang="ru-RU" sz="1800" dirty="0">
                <a:solidFill>
                  <a:srgbClr val="F8F8F8"/>
                </a:solidFill>
              </a:rPr>
              <a:t>выполнить настройку BPM-системы на исполнение процессов. </a:t>
            </a:r>
          </a:p>
          <a:p>
            <a:pPr>
              <a:buFont typeface="Myriad Pro" panose="020B0503030403020204" charset="0"/>
              <a:buChar char="–"/>
            </a:pPr>
            <a:r>
              <a:rPr lang="ru-RU" sz="1800" dirty="0">
                <a:solidFill>
                  <a:srgbClr val="F8F8F8"/>
                </a:solidFill>
              </a:rPr>
              <a:t>сформировать «бесшовную» автоматизированную систему управления предприятием благодаря быстрому и удобному переходу от модели непосредственно к автоматизации процессов.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907614" y="2336028"/>
            <a:ext cx="5576814" cy="4324787"/>
            <a:chOff x="5247240" y="2369011"/>
            <a:chExt cx="5576814" cy="4324787"/>
          </a:xfrm>
        </p:grpSpPr>
        <p:sp>
          <p:nvSpPr>
            <p:cNvPr id="10" name="Прямоугольник 9"/>
            <p:cNvSpPr>
              <a:spLocks noChangeArrowheads="1"/>
            </p:cNvSpPr>
            <p:nvPr/>
          </p:nvSpPr>
          <p:spPr bwMode="auto">
            <a:xfrm>
              <a:off x="5247240" y="6386021"/>
              <a:ext cx="5576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ru-RU" sz="1400" i="1" dirty="0">
                  <a:solidFill>
                    <a:srgbClr val="F8F8F8"/>
                  </a:solidFill>
                </a:rPr>
                <a:t>Диаграмма процесса после передачи в </a:t>
              </a:r>
              <a:r>
                <a:rPr lang="en-US" sz="1400" i="1" dirty="0">
                  <a:solidFill>
                    <a:srgbClr val="F8F8F8"/>
                  </a:solidFill>
                </a:rPr>
                <a:t>BPM</a:t>
              </a:r>
              <a:r>
                <a:rPr lang="ru-RU" sz="1400" i="1" dirty="0">
                  <a:solidFill>
                    <a:srgbClr val="F8F8F8"/>
                  </a:solidFill>
                </a:rPr>
                <a:t>-систему</a:t>
              </a:r>
              <a:endParaRPr lang="ru-RU" sz="1200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426" y="2369011"/>
              <a:ext cx="5490628" cy="3989672"/>
            </a:xfrm>
            <a:prstGeom prst="rect">
              <a:avLst/>
            </a:prstGeom>
            <a:effectLst>
              <a:glow rad="101600">
                <a:srgbClr val="009DBC">
                  <a:alpha val="40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4131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7637184" y="1473985"/>
            <a:ext cx="4180491" cy="3910029"/>
          </a:xfrm>
        </p:spPr>
        <p:txBody>
          <a:bodyPr/>
          <a:lstStyle/>
          <a:p>
            <a:r>
              <a:rPr lang="en-US" b="1" dirty="0"/>
              <a:t>HTML</a:t>
            </a:r>
            <a:r>
              <a:rPr lang="ru-RU" b="1" dirty="0"/>
              <a:t>-публикация  и </a:t>
            </a:r>
            <a:r>
              <a:rPr lang="en-US" b="1" dirty="0"/>
              <a:t>Business Studio Portal</a:t>
            </a:r>
            <a:endParaRPr lang="ru-RU" dirty="0"/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Просмотр с помощью веб-браузера на компьютерах и мобильных устройствах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Публикация в </a:t>
            </a:r>
            <a:r>
              <a:rPr lang="en-US" dirty="0"/>
              <a:t>Intranet</a:t>
            </a:r>
            <a:r>
              <a:rPr lang="ru-RU" dirty="0"/>
              <a:t> и </a:t>
            </a:r>
            <a:r>
              <a:rPr lang="en-US" dirty="0"/>
              <a:t>Internet</a:t>
            </a:r>
            <a:endParaRPr lang="ru-RU" dirty="0"/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Сохранение отчетов в форматах: </a:t>
            </a:r>
            <a:r>
              <a:rPr lang="en-US" dirty="0"/>
              <a:t>PDF</a:t>
            </a:r>
            <a:r>
              <a:rPr lang="ru-RU" dirty="0"/>
              <a:t>, </a:t>
            </a:r>
            <a:r>
              <a:rPr lang="en-US" dirty="0"/>
              <a:t>DOC</a:t>
            </a:r>
            <a:r>
              <a:rPr lang="ru-RU" dirty="0"/>
              <a:t>, </a:t>
            </a:r>
            <a:r>
              <a:rPr lang="en-US" dirty="0"/>
              <a:t>XLS</a:t>
            </a:r>
            <a:endParaRPr lang="ru-RU" dirty="0"/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Поддержка гиперссылок на объекты системы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Несколько отчетов для одного объекта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Полнотекстовый поиск во всей базе документов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для сотрудников базы знаний об устройстве и работе компании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7" y="1548142"/>
            <a:ext cx="6835334" cy="421891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2118510"/>
            <a:ext cx="6776662" cy="418270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507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1505027"/>
          </a:xfrm>
        </p:spPr>
        <p:txBody>
          <a:bodyPr/>
          <a:lstStyle/>
          <a:p>
            <a:r>
              <a:rPr lang="ru-RU" dirty="0"/>
              <a:t>Создание для сотрудников базы знаний об устройстве и работе компании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en-US" b="1" dirty="0"/>
              <a:t>Business Studio Portal</a:t>
            </a:r>
          </a:p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en-US" dirty="0"/>
              <a:t>Business Studio Portal</a:t>
            </a:r>
            <a:r>
              <a:rPr lang="ru-RU" dirty="0"/>
              <a:t> дополнительно к возможностям </a:t>
            </a:r>
            <a:r>
              <a:rPr lang="en-US" dirty="0"/>
              <a:t>HTML</a:t>
            </a:r>
            <a:r>
              <a:rPr lang="ru-RU" dirty="0"/>
              <a:t>-публикации поддерживает: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Авторизацию при входе на портал и разграничение прав доступа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Персональную страницу сотрудника (с настраиваемой структурой)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Проведение согласований изменений в рабочей группе и ознакомление всех сотрудников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Работу с показателями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Обсуждение элементов бизнес-архитектуры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1" y="2099360"/>
            <a:ext cx="7110435" cy="379887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0" y="2785508"/>
            <a:ext cx="6925550" cy="372248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980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707572" y="2205929"/>
            <a:ext cx="4731938" cy="3910029"/>
          </a:xfrm>
        </p:spPr>
        <p:txBody>
          <a:bodyPr/>
          <a:lstStyle/>
          <a:p>
            <a:r>
              <a:rPr lang="ru-RU" dirty="0"/>
              <a:t>Как обеспечить, чтобы</a:t>
            </a:r>
            <a:r>
              <a:rPr lang="en-US" dirty="0"/>
              <a:t> </a:t>
            </a:r>
            <a:r>
              <a:rPr lang="ru-RU" dirty="0"/>
              <a:t>в рамках проектов развития каждый сотрудник ознакомился с важными изменениями, которые касаются именно его?</a:t>
            </a:r>
          </a:p>
          <a:p>
            <a:r>
              <a:rPr lang="ru-RU" dirty="0"/>
              <a:t>Эту задачу берет на себя </a:t>
            </a:r>
            <a:r>
              <a:rPr lang="en-US" dirty="0"/>
              <a:t>Business Studio Portal</a:t>
            </a:r>
            <a:r>
              <a:rPr lang="ru-RU" dirty="0"/>
              <a:t>. При появлении новых версий объектов, находящихся в зоне внимания сотрудника, Портал  высылает ему уведомление по </a:t>
            </a:r>
            <a:r>
              <a:rPr lang="en-US" dirty="0"/>
              <a:t>e</a:t>
            </a:r>
            <a:r>
              <a:rPr lang="ru-RU" dirty="0"/>
              <a:t>-</a:t>
            </a:r>
            <a:r>
              <a:rPr lang="en-US" dirty="0"/>
              <a:t>mail</a:t>
            </a:r>
            <a:r>
              <a:rPr lang="ru-RU" dirty="0"/>
              <a:t>, а также информирует о количестве новых версий объектов в главном меню. Зона внимания сотрудника рассчитывается на основе ролевых правил и может быть гибко настроена.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61" b="-32661"/>
          <a:stretch/>
        </p:blipFill>
        <p:spPr>
          <a:xfrm>
            <a:off x="5897168" y="1565475"/>
            <a:ext cx="5892284" cy="4785612"/>
          </a:xfrm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Оповещение сотрудников об изменениях информации в их зоне внимания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36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32083" y="2275597"/>
            <a:ext cx="4180491" cy="3910029"/>
          </a:xfrm>
        </p:spPr>
        <p:txBody>
          <a:bodyPr/>
          <a:lstStyle/>
          <a:p>
            <a:r>
              <a:rPr lang="ru-RU" dirty="0"/>
              <a:t>Сотрудник должен ознакомиться с новыми версиями в специальном разделе </a:t>
            </a:r>
            <a:r>
              <a:rPr lang="ru-RU" i="1" dirty="0"/>
              <a:t>Опросы</a:t>
            </a:r>
            <a:r>
              <a:rPr lang="ru-RU" dirty="0"/>
              <a:t> и поставить отметку об ознакомлении. Портал фиксирует время ознакомления и предоставляет возможность руководителям проконтролировать, все ли сотрудники ознакомились с изменениями.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Оповещение сотрудников об изменениях информации в их зоне внимания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6" y="1635626"/>
            <a:ext cx="6947877" cy="430528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72" y="2118371"/>
            <a:ext cx="6563743" cy="406725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41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цикла организационного 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3" y="1327972"/>
            <a:ext cx="6788640" cy="50920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89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563231"/>
          </a:xfrm>
        </p:spPr>
        <p:txBody>
          <a:bodyPr/>
          <a:lstStyle/>
          <a:p>
            <a:r>
              <a:rPr lang="ru-RU" dirty="0"/>
              <a:t>Сбор значений показателей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202248" y="2168434"/>
            <a:ext cx="3412671" cy="3041740"/>
          </a:xfrm>
        </p:spPr>
        <p:txBody>
          <a:bodyPr/>
          <a:lstStyle/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en-US" dirty="0"/>
              <a:t>Business Studio Portal</a:t>
            </a:r>
            <a:r>
              <a:rPr lang="ru-RU" dirty="0"/>
              <a:t> позволяет вносить плановые и фактические значения показателей в базу данных </a:t>
            </a:r>
            <a:r>
              <a:rPr lang="en-US" dirty="0"/>
              <a:t>Business Studio</a:t>
            </a:r>
            <a:r>
              <a:rPr lang="ru-RU" dirty="0"/>
              <a:t> через интернет-браузер.</a:t>
            </a:r>
            <a:endParaRPr lang="en-US" dirty="0"/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Также поддерживается импорт значений показателей из файлов </a:t>
            </a:r>
            <a:r>
              <a:rPr lang="en-US" dirty="0"/>
              <a:t>XLS </a:t>
            </a:r>
            <a:r>
              <a:rPr lang="ru-RU" dirty="0"/>
              <a:t>или других систем через коннекторы.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46" b="-4546"/>
          <a:stretch/>
        </p:blipFill>
        <p:spPr>
          <a:xfrm>
            <a:off x="599517" y="1064634"/>
            <a:ext cx="5651512" cy="459006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637" y="5151049"/>
            <a:ext cx="5940425" cy="152448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1970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718433" y="1685158"/>
            <a:ext cx="4970045" cy="3910029"/>
          </a:xfrm>
        </p:spPr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dirty="0">
                <a:solidFill>
                  <a:srgbClr val="009DBC"/>
                </a:solidFill>
              </a:rPr>
              <a:t>Business Studio позволяет создать комплексную модель бизнес-архитектуры, включающую: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требования к бизнесу со стороны собственников и стратегию их выполнения;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концептуальную модель деятельности, которая используется для выработки принципиальных решений о его устройстве;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подробные операционные описания бизнес-процессов, дающие конкретные представления о том, что и как должно делаться в компании;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организационную структуру;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структуру информационных систем и данных;</a:t>
            </a:r>
          </a:p>
          <a:p>
            <a:pPr marL="285750" lvl="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ресурсы и средства производства, участвующие в выполнении операций.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92" b="-21492"/>
          <a:stretch/>
        </p:blipFill>
        <p:spPr>
          <a:xfrm>
            <a:off x="200644" y="1531149"/>
            <a:ext cx="6185374" cy="5023655"/>
          </a:xfrm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en-US" dirty="0"/>
              <a:t>Business Studio</a:t>
            </a:r>
            <a:r>
              <a:rPr lang="ru-RU" dirty="0"/>
              <a:t> - инструмент для проектирования бизнес-архитектуры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77F95F8-DA47-49C0-B4B9-306344B0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80" y="2129377"/>
            <a:ext cx="5847597" cy="447323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2AC0EBF-CA9B-4EC4-9E97-159AB68D6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589" y="1797344"/>
            <a:ext cx="7410201" cy="448859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903C6C2-7EA3-46FC-9C1D-4303E465A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10" y="1463334"/>
            <a:ext cx="7479291" cy="451306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67E1D69-2022-4610-A04A-8961296B4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050" y="1141164"/>
            <a:ext cx="7049115" cy="509436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58210" y="2593427"/>
            <a:ext cx="2894730" cy="3085477"/>
          </a:xfrm>
        </p:spPr>
        <p:txBody>
          <a:bodyPr/>
          <a:lstStyle/>
          <a:p>
            <a:r>
              <a:rPr lang="ru-RU" b="1" dirty="0"/>
              <a:t>Контроль показателей и достижения целей</a:t>
            </a:r>
            <a:endParaRPr lang="ru-RU" dirty="0"/>
          </a:p>
          <a:p>
            <a:r>
              <a:rPr lang="ru-RU" dirty="0"/>
              <a:t>Введенные значения показателей отражаются на портале в соответствующих отчетах: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6608332-155B-470D-827B-CE730E113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871" y="897705"/>
            <a:ext cx="7005630" cy="538310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196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715810" y="1469469"/>
            <a:ext cx="3551390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8F8F8"/>
                </a:solidFill>
              </a:rPr>
              <a:t>Cockpit</a:t>
            </a:r>
            <a:r>
              <a:rPr lang="ru-RU" sz="1800" dirty="0">
                <a:solidFill>
                  <a:srgbClr val="F8F8F8"/>
                </a:solidFill>
              </a:rPr>
              <a:t> – это редакция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 с ограниченным функционалом, предназначенная для ввода, просмотра, контроля и анализа информации в </a:t>
            </a:r>
            <a:r>
              <a:rPr lang="en-US" sz="1800" dirty="0">
                <a:solidFill>
                  <a:srgbClr val="F8F8F8"/>
                </a:solidFill>
              </a:rPr>
              <a:t>Business Studio</a:t>
            </a:r>
            <a:r>
              <a:rPr lang="ru-RU" sz="1800" dirty="0">
                <a:solidFill>
                  <a:srgbClr val="F8F8F8"/>
                </a:solidFill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7" y="3854991"/>
            <a:ext cx="5799499" cy="279328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31" y="1067952"/>
            <a:ext cx="5719994" cy="413527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18157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стратегии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794283" y="2804559"/>
            <a:ext cx="3423571" cy="17597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1800" b="1" dirty="0">
                <a:solidFill>
                  <a:srgbClr val="F8F8F8"/>
                </a:solidFill>
              </a:rPr>
              <a:t>Формирование отчетов</a:t>
            </a:r>
          </a:p>
          <a:p>
            <a:pPr marL="0" indent="0"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Отчеты по целям и показателям могут быть сформированы в </a:t>
            </a:r>
            <a:r>
              <a:rPr lang="en-US" altLang="ru-RU" sz="1800" dirty="0">
                <a:solidFill>
                  <a:srgbClr val="F8F8F8"/>
                </a:solidFill>
              </a:rPr>
              <a:t>Business Studio </a:t>
            </a:r>
            <a:r>
              <a:rPr lang="ru-RU" altLang="ru-RU" sz="1800" dirty="0">
                <a:solidFill>
                  <a:srgbClr val="F8F8F8"/>
                </a:solidFill>
              </a:rPr>
              <a:t>в формате M</a:t>
            </a:r>
            <a:r>
              <a:rPr lang="en-US" altLang="ru-RU" sz="1800" dirty="0">
                <a:solidFill>
                  <a:srgbClr val="F8F8F8"/>
                </a:solidFill>
              </a:rPr>
              <a:t>S</a:t>
            </a:r>
            <a:r>
              <a:rPr lang="ru-RU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 err="1">
                <a:solidFill>
                  <a:srgbClr val="F8F8F8"/>
                </a:solidFill>
              </a:rPr>
              <a:t>Word</a:t>
            </a:r>
            <a:r>
              <a:rPr lang="en-US" altLang="ru-RU" sz="1800" dirty="0">
                <a:solidFill>
                  <a:srgbClr val="F8F8F8"/>
                </a:solidFill>
              </a:rPr>
              <a:t> </a:t>
            </a:r>
            <a:r>
              <a:rPr lang="ru-RU" altLang="ru-RU" sz="1800" dirty="0">
                <a:solidFill>
                  <a:srgbClr val="F8F8F8"/>
                </a:solidFill>
              </a:rPr>
              <a:t>или </a:t>
            </a:r>
            <a:r>
              <a:rPr lang="en-US" altLang="ru-RU" sz="1800" dirty="0">
                <a:solidFill>
                  <a:srgbClr val="F8F8F8"/>
                </a:solidFill>
              </a:rPr>
              <a:t>MS Excel</a:t>
            </a:r>
            <a:r>
              <a:rPr lang="ru-RU" altLang="ru-RU" sz="1800" dirty="0">
                <a:solidFill>
                  <a:srgbClr val="F8F8F8"/>
                </a:solidFill>
              </a:rPr>
              <a:t>.</a:t>
            </a:r>
            <a:endParaRPr lang="ru-RU" sz="1800" dirty="0">
              <a:solidFill>
                <a:srgbClr val="F8F8F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42" y="1131006"/>
            <a:ext cx="2783156" cy="394370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30" y="3369210"/>
            <a:ext cx="4022870" cy="2841772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1377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сообщений о несоответствиях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202248" y="2185851"/>
            <a:ext cx="3412671" cy="3024323"/>
          </a:xfrm>
        </p:spPr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Cockpit</a:t>
            </a:r>
            <a:r>
              <a:rPr lang="ru-RU" dirty="0"/>
              <a:t> позволяет организовать ввод сообщений о несоответствиях с любого рабочего места и вовлечь в процесс улучшения качества всех сотрудников.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46" y="1733440"/>
            <a:ext cx="7310887" cy="434415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1379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658209" y="1396031"/>
            <a:ext cx="3798287" cy="4764137"/>
          </a:xfrm>
        </p:spPr>
        <p:txBody>
          <a:bodyPr/>
          <a:lstStyle/>
          <a:p>
            <a:r>
              <a:rPr lang="ru-RU" dirty="0"/>
              <a:t>С помощью механизма веток (</a:t>
            </a:r>
            <a:r>
              <a:rPr lang="en-US" dirty="0"/>
              <a:t>branches</a:t>
            </a:r>
            <a:r>
              <a:rPr lang="ru-RU" dirty="0"/>
              <a:t>) система берет на себя отслеживание изменений модели в каждом проекте, подготовку вариантов изменений и согласование их в проектной рабочей группе с помощью </a:t>
            </a:r>
            <a:r>
              <a:rPr lang="en-US" dirty="0"/>
              <a:t>Business Studio Portal</a:t>
            </a:r>
            <a:r>
              <a:rPr lang="ru-RU" dirty="0"/>
              <a:t>.</a:t>
            </a:r>
          </a:p>
          <a:p>
            <a:r>
              <a:rPr lang="ru-RU" dirty="0"/>
              <a:t>После того как изменения в бизнес-архитектуре компании будут воплощены в реальности, информация из рабочей ветки переносится в актуальную модель, и компания начинает работать по-новому. </a:t>
            </a:r>
          </a:p>
          <a:p>
            <a:r>
              <a:rPr lang="en-US" dirty="0"/>
              <a:t>Business Studio Portal</a:t>
            </a:r>
            <a:r>
              <a:rPr lang="ru-RU" dirty="0"/>
              <a:t> персонально оповещает сотрудников компании о появлении новых версий объектов в их зоне внимания.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07" t="-70888" r="-1" b="-91160"/>
          <a:stretch/>
        </p:blipFill>
        <p:spPr>
          <a:xfrm>
            <a:off x="3353737" y="197185"/>
            <a:ext cx="8325853" cy="6086912"/>
          </a:xfrm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жизненным циклом модели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ED4BE7-410A-48D5-B599-98A813F6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53" t="-6806" r="-1" b="-12838"/>
          <a:stretch/>
        </p:blipFill>
        <p:spPr>
          <a:xfrm>
            <a:off x="4684295" y="2007443"/>
            <a:ext cx="6767495" cy="503974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554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572" y="783644"/>
            <a:ext cx="10526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8F8F8"/>
                </a:solidFill>
              </a:rPr>
              <a:t>Поддержка разработки модели на нескольких языках. Переключение языка модели в интерфейсе программы и в </a:t>
            </a:r>
            <a:r>
              <a:rPr lang="en-US" dirty="0">
                <a:solidFill>
                  <a:srgbClr val="F8F8F8"/>
                </a:solidFill>
              </a:rPr>
              <a:t>Business Studio Portal</a:t>
            </a:r>
            <a:r>
              <a:rPr lang="ru-RU" dirty="0">
                <a:solidFill>
                  <a:srgbClr val="F8F8F8"/>
                </a:solidFill>
              </a:rPr>
              <a:t>. Удобные возможности для перевода: можно вводить данные сразу на всех языках или перевести модель на другие языки потом.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0" y="1829466"/>
            <a:ext cx="6197600" cy="4439181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E5942C6-2002-4A1F-B874-9A5EE7A7B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34" y="1839006"/>
            <a:ext cx="6299850" cy="4449014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889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0" y="1378787"/>
            <a:ext cx="9379097" cy="5041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02" y="1013662"/>
            <a:ext cx="10058400" cy="5406390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060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функционирования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1" y="1412598"/>
            <a:ext cx="6665293" cy="47120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позволяет компании разработать, внедрить и подготовить к сертификации систему управления в соответствии с требованиями стандартов ISO 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(ISO 9001, </a:t>
            </a:r>
            <a:r>
              <a:rPr lang="en-US" sz="1300" dirty="0">
                <a:solidFill>
                  <a:srgbClr val="F8F8F8"/>
                </a:solidFill>
              </a:rPr>
              <a:t>ISO</a:t>
            </a:r>
            <a:r>
              <a:rPr lang="ru-RU" sz="1300" dirty="0">
                <a:solidFill>
                  <a:srgbClr val="F8F8F8"/>
                </a:solidFill>
              </a:rPr>
              <a:t> 14001 и других).</a:t>
            </a:r>
          </a:p>
          <a:p>
            <a:pPr marL="0" indent="0">
              <a:buClr>
                <a:srgbClr val="009DBC"/>
              </a:buClr>
              <a:buNone/>
              <a:tabLst>
                <a:tab pos="269875" algn="l"/>
                <a:tab pos="360363" algn="l"/>
              </a:tabLst>
            </a:pPr>
            <a:r>
              <a:rPr lang="en-US" sz="1300" dirty="0">
                <a:solidFill>
                  <a:srgbClr val="F8F8F8"/>
                </a:solidFill>
              </a:rPr>
              <a:t>Business Studio</a:t>
            </a:r>
            <a:r>
              <a:rPr lang="ru-RU" sz="1300" dirty="0">
                <a:solidFill>
                  <a:srgbClr val="F8F8F8"/>
                </a:solidFill>
              </a:rPr>
              <a:t> существенно облегчает выполнение следующих этапов разработки и поддержания СМК: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целей в области качества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Описание основных и вспомогательных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показателей процессов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документации СМК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Ознакомление персонала с документацией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Поддержание документации СМК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 актуальном состоянии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Сбор результатов измерений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Планирование и проведение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внутренних аудитов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Анализ данных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Разработка корректирующих и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предупреждающих действий и устранение</a:t>
            </a:r>
            <a:br>
              <a:rPr lang="ru-RU" sz="1300" dirty="0">
                <a:solidFill>
                  <a:srgbClr val="F8F8F8"/>
                </a:solidFill>
              </a:rPr>
            </a:br>
            <a:r>
              <a:rPr lang="ru-RU" sz="1300" dirty="0">
                <a:solidFill>
                  <a:srgbClr val="F8F8F8"/>
                </a:solidFill>
              </a:rPr>
              <a:t>несоответствий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rgbClr val="F8F8F8"/>
                </a:solidFill>
              </a:rPr>
              <a:t>Подготовка к сертификации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22" y="5043265"/>
            <a:ext cx="4895863" cy="9445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584" y="1412598"/>
            <a:ext cx="2528574" cy="3449383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45722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1505027"/>
          </a:xfrm>
        </p:spPr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8432462" y="2875148"/>
            <a:ext cx="3412671" cy="3910029"/>
          </a:xfrm>
        </p:spPr>
        <p:txBody>
          <a:bodyPr/>
          <a:lstStyle/>
          <a:p>
            <a:r>
              <a:rPr lang="ru-RU" dirty="0"/>
              <a:t>В свойствах стрелки на диаграммах </a:t>
            </a:r>
            <a:r>
              <a:rPr lang="en-US" dirty="0"/>
              <a:t>IDEF</a:t>
            </a:r>
            <a:r>
              <a:rPr lang="ru-RU" dirty="0"/>
              <a:t>0, </a:t>
            </a:r>
            <a:r>
              <a:rPr lang="en-US" dirty="0"/>
              <a:t>Basic Flowchart</a:t>
            </a:r>
            <a:r>
              <a:rPr lang="ru-RU" dirty="0"/>
              <a:t> и </a:t>
            </a:r>
            <a:r>
              <a:rPr lang="en-US" dirty="0"/>
              <a:t>Cross-functional Flowchart</a:t>
            </a:r>
            <a:r>
              <a:rPr lang="ru-RU" dirty="0"/>
              <a:t> можно указать требования  к объекту, являющемуся результатом единицы деятельности.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9C6241-EBD3-4175-8449-526BC38CF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2" y="2021585"/>
            <a:ext cx="6619739" cy="39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03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19" y="1059908"/>
            <a:ext cx="7668961" cy="58077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23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910377" y="2710987"/>
            <a:ext cx="5185624" cy="473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стратегии компании.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Стандартизация, оптимизация и реинжиниринг бизнес-процессов.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Создание для сотрудников базы знаний об устройстве и работе компании.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системы менеджмента качества.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Разработка системы мотивации на основе KPI.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Внедрение информационных систем.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>
          <a:xfrm>
            <a:off x="910373" y="1826228"/>
            <a:ext cx="5185628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Business Studio применяется в таких проектах, как: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4" y="292336"/>
            <a:ext cx="6267231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08" b="-27908"/>
          <a:stretch/>
        </p:blipFill>
        <p:spPr>
          <a:xfrm>
            <a:off x="4336610" y="694707"/>
            <a:ext cx="6064947" cy="4925846"/>
          </a:xfr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658209" y="1396031"/>
            <a:ext cx="3490279" cy="3910029"/>
          </a:xfrm>
        </p:spPr>
        <p:txBody>
          <a:bodyPr/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dirty="0"/>
              <a:t>Business Studio позволяет: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Планировать аудиты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Получать график аудитов на основе составленного плана 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Фиксировать результаты проведенных аудитов </a:t>
            </a:r>
          </a:p>
          <a:p>
            <a:pPr marL="285750" indent="-285750">
              <a:buClr>
                <a:srgbClr val="009DBC"/>
              </a:buClr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Формировать отчеты по этим результатам.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677" y="1774088"/>
            <a:ext cx="5757126" cy="3411409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368" y="1994970"/>
            <a:ext cx="4558887" cy="4529616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65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функционирования Системы менеджмента качества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707572" y="1861355"/>
            <a:ext cx="3188925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8F8F8"/>
                </a:solidFill>
              </a:rPr>
              <a:t>Business Studio</a:t>
            </a:r>
            <a:r>
              <a:rPr lang="ru-RU" sz="1400" dirty="0">
                <a:solidFill>
                  <a:srgbClr val="F8F8F8"/>
                </a:solidFill>
              </a:rPr>
              <a:t> поддерживает методику анализа несоответствий, их последствий и причин возникновения (</a:t>
            </a:r>
            <a:r>
              <a:rPr lang="en-US" sz="1400" dirty="0">
                <a:solidFill>
                  <a:srgbClr val="F8F8F8"/>
                </a:solidFill>
              </a:rPr>
              <a:t>FMEA</a:t>
            </a:r>
            <a:r>
              <a:rPr lang="ru-RU" sz="1400" dirty="0">
                <a:solidFill>
                  <a:srgbClr val="F8F8F8"/>
                </a:solidFill>
              </a:rPr>
              <a:t>) с применением диаграммы </a:t>
            </a:r>
            <a:r>
              <a:rPr lang="ru-RU" sz="1400" dirty="0" err="1">
                <a:solidFill>
                  <a:srgbClr val="F8F8F8"/>
                </a:solidFill>
              </a:rPr>
              <a:t>Исикавы</a:t>
            </a:r>
            <a:r>
              <a:rPr lang="ru-RU" sz="1400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6398145" y="1861355"/>
            <a:ext cx="3822357" cy="14879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numCol="1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/>
              <a:defRPr sz="1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8F8F8"/>
                </a:solidFill>
              </a:rPr>
              <a:t>Контрольные карты, построенные по значениям показателей, позволяют отслеживать состояние процесса во времени и, главное, воздействовать на процесс до того, как он выйдет из-под контроля.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82" y="3195539"/>
            <a:ext cx="4702912" cy="299350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2" y="3195539"/>
            <a:ext cx="4786912" cy="2993505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9399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563231"/>
          </a:xfrm>
        </p:spPr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52</a:t>
            </a:fld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22535"/>
              </p:ext>
            </p:extLst>
          </p:nvPr>
        </p:nvGraphicFramePr>
        <p:xfrm>
          <a:off x="707571" y="1234258"/>
          <a:ext cx="4793039" cy="544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0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4890"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</a:pPr>
                      <a:r>
                        <a:rPr lang="ru-RU" sz="1600" b="0" dirty="0">
                          <a:solidFill>
                            <a:srgbClr val="009DBC"/>
                          </a:solidFill>
                        </a:rPr>
                        <a:t>Полная поддержка цикла организационного развития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Возможности Business Studio обеспечивают полную поддержку цикла организационного развития: от разработки стратегии и проектирования бизнес-архитектуры до изменения компании и мониторинга ее функционирования.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1517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600" b="0" dirty="0" smtClean="0">
                          <a:solidFill>
                            <a:srgbClr val="009DBC"/>
                          </a:solidFill>
                        </a:rPr>
                        <a:t>Быстрый результат</a:t>
                      </a:r>
                    </a:p>
                    <a:p>
                      <a:r>
                        <a:rPr lang="ru-RU" sz="1300" b="0" dirty="0" smtClean="0">
                          <a:solidFill>
                            <a:srgbClr val="F8F8F8"/>
                          </a:solidFill>
                        </a:rPr>
                        <a:t>Business Studio - система бизнес-моделирования, отличающаяся простотой, удобством и высокой скоростью освоения специалистами. Наличие интуитивно понятного интерфейса системы позволяет запустить процесс проектирования бизнес-архитектуры даже начинающим специалистам, а трудозатраты на этапе внедрения в 2-3 раза ниже по сравнению с решениями других </a:t>
                      </a:r>
                      <a:r>
                        <a:rPr lang="ru-RU" sz="1300" b="0" dirty="0" err="1" smtClean="0">
                          <a:solidFill>
                            <a:srgbClr val="F8F8F8"/>
                          </a:solidFill>
                        </a:rPr>
                        <a:t>вендоров</a:t>
                      </a:r>
                      <a:r>
                        <a:rPr lang="ru-RU" sz="1300" b="0" dirty="0" smtClean="0">
                          <a:solidFill>
                            <a:srgbClr val="F8F8F8"/>
                          </a:solidFill>
                        </a:rPr>
                        <a:t>. Уже через несколько месяцев  компания получает базу-знаний  по бизнес-архитектуре, включая рабочие инструкции для сотрудников и технические задания для автоматизации. 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4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Используемые нотации моделирования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В программе используются самые популярные нотации моделирования, понятные сотрудникам без дополнительной подготовки: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IDEF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0,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Basic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Cross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-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functional Flowchart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BPMN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EPC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88928"/>
              </p:ext>
            </p:extLst>
          </p:nvPr>
        </p:nvGraphicFramePr>
        <p:xfrm>
          <a:off x="6829240" y="1228242"/>
          <a:ext cx="4701826" cy="499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2441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Мультиязычность модели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Поддержка разработки модели на нескольких языках. Переключение языка модели в интерфейсе программы и в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 Удобные возможности для перевода: можно вводить данные сразу на всех языках или перевести на другие языки потом.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774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/>
                        <a:t>Управление жизненным циклом модели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Уникальные возможности по подготовке, согласованию и внесению изменений в модель. Оповещение всех сотрудников об изменениях в зоне их внимания с помощью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Business Studio 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8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Документы и отчеты без ограничений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изначально разрабатывалась для того, чтобы в простой наглядной форме представлять информацию из моделей для широких кругов заинтересованных лиц: от руководителей и сотрудников до внешних подрядчиков. 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Для этого Business Studio содержит мощный Мастер отчетов, позволяющий без программирования формировать сложные выборки данных с использованием всех возможностей форматирования </a:t>
                      </a:r>
                      <a:r>
                        <a:rPr lang="en-US" sz="1300" b="0" dirty="0">
                          <a:solidFill>
                            <a:srgbClr val="F8F8F8"/>
                          </a:solidFill>
                        </a:rPr>
                        <a:t>MS Word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42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563231"/>
          </a:xfrm>
        </p:spPr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53</a:t>
            </a:fld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84752"/>
              </p:ext>
            </p:extLst>
          </p:nvPr>
        </p:nvGraphicFramePr>
        <p:xfrm>
          <a:off x="707571" y="1785625"/>
          <a:ext cx="4793039" cy="34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0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671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База знаний компании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Business Studio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предоставляет сотрудникам необходимую для обучения и работы информацию, а также вовлекает их в процесс улучшения компании, обеспечивая возможность обращаться к базе знаний компании из любой точки мира.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Portal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поддерживает разграничение прав доступа, полнотекстовый поиск, систему гиперссылок между документами.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2377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/>
                        <a:t>Простая доработка системы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Модуль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MetaEdit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позволяет расширять структуру хранимых данных и автоматически создавать удобные экранные формы без программирования. Он дает возможность создавать новые пользовательские параметры и справочники в структуре данных Business Studio.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45548"/>
              </p:ext>
            </p:extLst>
          </p:nvPr>
        </p:nvGraphicFramePr>
        <p:xfrm>
          <a:off x="6829240" y="1779609"/>
          <a:ext cx="4701826" cy="27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90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кадров и компетентных специалистов на рынке труда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Более 170 вузов и бизнес-школ применяют Business Studio в рамках программ подготовки и повышения квалификации управленческих кадров (магистратура, MBA, EMBA).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1469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600" b="0" dirty="0"/>
                        <a:t>Отечественная разработка</a:t>
                      </a:r>
                    </a:p>
                    <a:p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Система Business Studio входит в </a:t>
                      </a:r>
                      <a:r>
                        <a:rPr lang="ru-RU" sz="1300" b="0" dirty="0">
                          <a:hlinkClick r:id="rId2"/>
                        </a:rPr>
                        <a:t>реестр российских программ для ЭВМ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, сформированный экспертным советом при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Минкомсвязи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России в рамках мер по </a:t>
                      </a:r>
                      <a:r>
                        <a:rPr lang="ru-RU" sz="1300" b="0" dirty="0" err="1">
                          <a:solidFill>
                            <a:srgbClr val="F8F8F8"/>
                          </a:solidFill>
                        </a:rPr>
                        <a:t>импортозамещению</a:t>
                      </a:r>
                      <a:r>
                        <a:rPr lang="ru-RU" sz="1300" b="0" dirty="0">
                          <a:solidFill>
                            <a:srgbClr val="F8F8F8"/>
                          </a:solidFill>
                        </a:rPr>
                        <a:t> в области программного обеспечения.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28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Эффекты от использования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54</a:t>
            </a:fld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46168"/>
              </p:ext>
            </p:extLst>
          </p:nvPr>
        </p:nvGraphicFramePr>
        <p:xfrm>
          <a:off x="732772" y="1694694"/>
          <a:ext cx="4671982" cy="148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19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9835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Поставленная практика организационного развития на основе системы 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Business Studio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 является движущей силой бизнеса, ведь она позволяет абсолютно всем заинтересованным лицам достигать своих целей!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24742"/>
              </p:ext>
            </p:extLst>
          </p:nvPr>
        </p:nvGraphicFramePr>
        <p:xfrm>
          <a:off x="5812972" y="1254418"/>
          <a:ext cx="6379028" cy="6246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90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24415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Собственники и топ-менеджеры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Стабильное развитие бизнеса.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Высокая капитализация.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Сохранение знаний о работе компании.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335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Руководители</a:t>
                      </a:r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Бонусы за достигнутые показатели.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затрат личного времени на «тушение пожаров».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Минимизация времени обучения новых сотрудников.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Компетенции отличного управленца. </a:t>
                      </a: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44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300"/>
                        </a:spcAft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Сотрудники</a:t>
                      </a:r>
                      <a:endParaRPr lang="ru-RU" sz="1600" dirty="0">
                        <a:solidFill>
                          <a:srgbClr val="F8F8F8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в условиях порядка.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достигать результатов и получать за них бонусы.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развитии компании.</a:t>
                      </a:r>
                    </a:p>
                    <a:p>
                      <a:pPr marL="0" lvl="0" algn="l" defTabSz="914400" rtl="0" eaLnBrk="1" latinLnBrk="0" hangingPunct="1"/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4415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B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206B2D6-FEE6-46ED-9BCB-18BA835A1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87" b="504"/>
          <a:stretch/>
        </p:blipFill>
        <p:spPr>
          <a:xfrm>
            <a:off x="842084" y="3547518"/>
            <a:ext cx="4097550" cy="25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4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>
                <a:solidFill>
                  <a:srgbClr val="009DBC"/>
                </a:solidFill>
              </a:rPr>
              <a:pPr/>
              <a:t>55</a:t>
            </a:fld>
            <a:endParaRPr lang="ru-RU" dirty="0">
              <a:solidFill>
                <a:srgbClr val="009DB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/>
              <a:t>Клиенты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37651"/>
            <a:ext cx="174171" cy="473549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44686"/>
              </p:ext>
            </p:extLst>
          </p:nvPr>
        </p:nvGraphicFramePr>
        <p:xfrm>
          <a:off x="536331" y="1227924"/>
          <a:ext cx="11139258" cy="512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5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65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65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65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65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565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24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0" name="Группа 49"/>
          <p:cNvGrpSpPr/>
          <p:nvPr/>
        </p:nvGrpSpPr>
        <p:grpSpPr>
          <a:xfrm>
            <a:off x="585759" y="1269427"/>
            <a:ext cx="11022823" cy="4926775"/>
            <a:chOff x="798566" y="1387425"/>
            <a:chExt cx="11022823" cy="492677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29" y="1422665"/>
              <a:ext cx="870280" cy="88822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170" y="1724505"/>
              <a:ext cx="1619250" cy="43815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208" y="1724506"/>
              <a:ext cx="1766827" cy="43815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28" y="2569777"/>
              <a:ext cx="1384718" cy="62719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2054" y="2576656"/>
              <a:ext cx="1679335" cy="67173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805" y="3485876"/>
              <a:ext cx="1357871" cy="73986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1700692"/>
              <a:ext cx="1619250" cy="5715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175" y="2712498"/>
              <a:ext cx="1619250" cy="40005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507" y="2779021"/>
              <a:ext cx="1619250" cy="20002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283" y="4676641"/>
              <a:ext cx="1295183" cy="525692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54" y="4487235"/>
              <a:ext cx="591579" cy="89633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276" y="4814947"/>
              <a:ext cx="1619250" cy="24765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972" y="3515311"/>
              <a:ext cx="876892" cy="819525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08" y="2757554"/>
              <a:ext cx="1684446" cy="309938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839" y="3702196"/>
              <a:ext cx="1542857" cy="52381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48" y="5790617"/>
              <a:ext cx="1661832" cy="38554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4779818"/>
              <a:ext cx="1184329" cy="41870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921" y="4699863"/>
              <a:ext cx="1559836" cy="449233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075" y="5798768"/>
              <a:ext cx="1643682" cy="35503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863" y="1387425"/>
              <a:ext cx="676285" cy="932454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080" y="1781654"/>
              <a:ext cx="1619250" cy="40957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504" y="3735501"/>
              <a:ext cx="1619250" cy="4572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192" y="2607526"/>
              <a:ext cx="1619250" cy="4953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352" y="3516837"/>
              <a:ext cx="1869098" cy="72521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022" y="5854097"/>
              <a:ext cx="1725431" cy="314637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94" y="4610159"/>
              <a:ext cx="1450551" cy="53380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66" y="5854097"/>
              <a:ext cx="1545765" cy="32770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4478" y="5500844"/>
              <a:ext cx="1081763" cy="813356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359" y="5787766"/>
              <a:ext cx="1440905" cy="42379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40" y="3565485"/>
            <a:ext cx="1833537" cy="3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6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535531"/>
          </a:xfrm>
        </p:spPr>
        <p:txBody>
          <a:bodyPr/>
          <a:lstStyle/>
          <a:p>
            <a:r>
              <a:rPr lang="ru-RU" sz="3200" dirty="0"/>
              <a:t>Контактная информация</a:t>
            </a:r>
            <a:endParaRPr lang="ru-RU" dirty="0"/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707571" y="2672044"/>
            <a:ext cx="706001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Группа компаний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«Современные технологии управления»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Россия, 443090, r. Самара, ул. Антонова-Овсеенко д.59 «В», 1 этаж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Телефон: +7 (846) 202-19-00 </a:t>
            </a:r>
            <a:r>
              <a:rPr lang="ru-RU" altLang="ru-RU" sz="1800" dirty="0">
                <a:solidFill>
                  <a:srgbClr val="F8F8F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businessstudio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ru-RU" sz="1800" dirty="0" err="1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| www.businessstudio.ru</a:t>
            </a:r>
            <a:endParaRPr lang="ru-RU" altLang="ru-RU" sz="18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8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Партнерская сеть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Партнерская сеть объединяет ведущие консалтинговые и ИТ-компании России и стран ЕАЭС.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F8F8F8"/>
                </a:solidFill>
              </a:rPr>
              <a:t>Поиск партнеров в Вашем городе: </a:t>
            </a:r>
            <a:r>
              <a:rPr lang="ru-RU" altLang="ru-RU" sz="18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https://www.businessstudio.ru/promo/for_partners/all/</a:t>
            </a:r>
            <a:endParaRPr lang="ru-RU" alt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37651"/>
            <a:ext cx="174171" cy="473549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1" y="1287343"/>
            <a:ext cx="2357845" cy="11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6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Business Studio</a:t>
            </a: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919445" y="2710987"/>
            <a:ext cx="5033225" cy="49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Бизнес-архитекторы.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Руководители.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Бизнес-аналитики.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Специалисты в области качества.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ИТ-специалисты.</a:t>
            </a:r>
          </a:p>
          <a:p>
            <a:pPr marL="285750" indent="-285750">
              <a:buClr>
                <a:srgbClr val="009DBC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sz="1800" dirty="0">
                <a:solidFill>
                  <a:srgbClr val="F8F8F8"/>
                </a:solidFill>
              </a:rPr>
              <a:t>А также все сотрудники компании.</a:t>
            </a:r>
          </a:p>
          <a:p>
            <a:endParaRPr lang="ru-RU" sz="1400" dirty="0">
              <a:solidFill>
                <a:srgbClr val="F8F8F8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19445" y="1898558"/>
            <a:ext cx="5033227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Ключевые пользователи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Studio</a:t>
            </a:r>
            <a:r>
              <a:rPr lang="ru-RU" dirty="0"/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12267"/>
            <a:ext cx="180000" cy="496933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38" y="292336"/>
            <a:ext cx="6273328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28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Поддержка цикла организационного </a:t>
            </a:r>
            <a:br>
              <a:rPr lang="ru-RU" dirty="0"/>
            </a:br>
            <a:r>
              <a:rPr lang="ru-RU" dirty="0"/>
              <a:t>развития с помощью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18" y="1532709"/>
            <a:ext cx="6754030" cy="47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5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7572" y="197185"/>
            <a:ext cx="5892284" cy="1505027"/>
          </a:xfrm>
        </p:spPr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Удобным инструментом формализации целей организации является стратегическая карта.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На ней изображается дерево целей.  Дерево может быть разбито на проекции в соответствии с методологией </a:t>
            </a:r>
            <a:r>
              <a:rPr lang="ru-RU" dirty="0" err="1"/>
              <a:t>Дейвида</a:t>
            </a:r>
            <a:r>
              <a:rPr lang="ru-RU" dirty="0"/>
              <a:t> П. Нортона и Роберта С. Каплана.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При проектировании целей обязательно должны быть разработаны показатели их достижения.</a:t>
            </a:r>
          </a:p>
          <a:p>
            <a:pPr marL="285750" indent="-285750">
              <a:buClr>
                <a:srgbClr val="009DBC"/>
              </a:buClr>
              <a:buBlip>
                <a:blip r:embed="rId2"/>
              </a:buBlip>
              <a:tabLst>
                <a:tab pos="269875" algn="l"/>
                <a:tab pos="360363" algn="l"/>
              </a:tabLst>
            </a:pPr>
            <a:r>
              <a:rPr lang="ru-RU" dirty="0"/>
              <a:t>Для наглядности показатели могут быть размещены на стратегической карте.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448800" y="6419850"/>
            <a:ext cx="2743200" cy="365125"/>
          </a:xfrm>
        </p:spPr>
        <p:txBody>
          <a:bodyPr/>
          <a:lstStyle/>
          <a:p>
            <a:fld id="{DF85C086-28C9-48CD-B2E9-60C0C96CA922}" type="slidenum">
              <a:rPr lang="ru-RU" smtClean="0">
                <a:solidFill>
                  <a:srgbClr val="009DBC"/>
                </a:solidFill>
              </a:rPr>
              <a:pPr/>
              <a:t>8</a:t>
            </a:fld>
            <a:endParaRPr lang="ru-RU" dirty="0">
              <a:solidFill>
                <a:srgbClr val="009DBC"/>
              </a:solidFill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1" r="-1471"/>
          <a:stretch/>
        </p:blipFill>
        <p:spPr>
          <a:xfrm>
            <a:off x="783772" y="1816800"/>
            <a:ext cx="5892284" cy="4785612"/>
          </a:xfr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-1" y="212267"/>
            <a:ext cx="180000" cy="143216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6AE1C0E-AA2A-437C-B571-7D05B8657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02" y="1940076"/>
            <a:ext cx="5814394" cy="3580237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5C086-28C9-48CD-B2E9-60C0C96CA92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572" y="197185"/>
            <a:ext cx="8387268" cy="1034129"/>
          </a:xfrm>
        </p:spPr>
        <p:txBody>
          <a:bodyPr/>
          <a:lstStyle/>
          <a:p>
            <a:r>
              <a:rPr lang="ru-RU" dirty="0"/>
              <a:t>Разработка стратегических карт и сбалансированной системы показателей</a:t>
            </a: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693057" y="1814510"/>
            <a:ext cx="2435154" cy="5454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F8F8F8"/>
                </a:solidFill>
              </a:rPr>
              <a:t>Оценка достижения цели рассчитывается исходя из оценок выполнения показателей в соответствии с их силой влияния на достижение цели.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6" y="212267"/>
            <a:ext cx="180000" cy="964881"/>
          </a:xfrm>
          <a:prstGeom prst="rect">
            <a:avLst/>
          </a:prstGeom>
          <a:solidFill>
            <a:srgbClr val="009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EFBDA6-F15E-4B05-B05E-28A1A4EA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18" y="1231314"/>
            <a:ext cx="6483797" cy="5187038"/>
          </a:xfrm>
          <a:prstGeom prst="rect">
            <a:avLst/>
          </a:prstGeom>
          <a:effectLst>
            <a:glow rad="101600">
              <a:srgbClr val="009DB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714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09DBC"/>
      </a:dk1>
      <a:lt1>
        <a:srgbClr val="000000"/>
      </a:lt1>
      <a:dk2>
        <a:srgbClr val="000000"/>
      </a:dk2>
      <a:lt2>
        <a:srgbClr val="E7E6E6"/>
      </a:lt2>
      <a:accent1>
        <a:srgbClr val="135B60"/>
      </a:accent1>
      <a:accent2>
        <a:srgbClr val="FF1800"/>
      </a:accent2>
      <a:accent3>
        <a:srgbClr val="009DBC"/>
      </a:accent3>
      <a:accent4>
        <a:srgbClr val="80DCE8"/>
      </a:accent4>
      <a:accent5>
        <a:srgbClr val="FFB000"/>
      </a:accent5>
      <a:accent6>
        <a:srgbClr val="FF1800"/>
      </a:accent6>
      <a:hlink>
        <a:srgbClr val="9CC3E5"/>
      </a:hlink>
      <a:folHlink>
        <a:srgbClr val="FFFFFF"/>
      </a:folHlink>
    </a:clrScheme>
    <a:fontScheme name="Бизнес студио">
      <a:majorFont>
        <a:latin typeface="PT_Russia Text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Бизнес студио - новые шаблоны" id="{9C88AF58-CC55-43D3-A0DF-93C92A892DFD}" vid="{D2DBE38B-F167-4E2A-9389-3C6C5A38EC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12573</TotalTime>
  <Words>2139</Words>
  <Application>Microsoft Office PowerPoint</Application>
  <PresentationFormat>Широкоэкранный</PresentationFormat>
  <Paragraphs>309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Arial</vt:lpstr>
      <vt:lpstr>Symbol</vt:lpstr>
      <vt:lpstr>PT Sans</vt:lpstr>
      <vt:lpstr>Calibri</vt:lpstr>
      <vt:lpstr>Myriad Pro</vt:lpstr>
      <vt:lpstr>Segoe UI</vt:lpstr>
      <vt:lpstr>Times New Roman</vt:lpstr>
      <vt:lpstr>Тема Office</vt:lpstr>
      <vt:lpstr>Презентация PowerPoint</vt:lpstr>
      <vt:lpstr>Использование проектирования в организационном развитии</vt:lpstr>
      <vt:lpstr>Business Studio сегодня</vt:lpstr>
      <vt:lpstr>Business Studio - инструмент для проектирования бизнес-архитектуры</vt:lpstr>
      <vt:lpstr>Применение Business Studio</vt:lpstr>
      <vt:lpstr>Применение Business Studio</vt:lpstr>
      <vt:lpstr>Поддержка цикла организационного  развития с помощью Business Studio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Разработка стратегических карт и сбалансированной системы показателей</vt:lpstr>
      <vt:lpstr>Сбор и обсуждение предложений сотрудников на Business Studio Portal</vt:lpstr>
      <vt:lpstr>Анализ причин и последствий отказов (FMEA)</vt:lpstr>
      <vt:lpstr>Поддержка цикла организационного развития с помощью Business Studio</vt:lpstr>
      <vt:lpstr>Проектирование деятельности. Нотации моделирования</vt:lpstr>
      <vt:lpstr>Проектирование деятельности. Нотация IDEF0</vt:lpstr>
      <vt:lpstr>Проектирование деятельности. Нотация Basic Flowchart</vt:lpstr>
      <vt:lpstr>Проектирование деятельности. Нотация Cross-functional Flowchart</vt:lpstr>
      <vt:lpstr>Проектирование деятельности. Нотация BPMN</vt:lpstr>
      <vt:lpstr>Проектирование деятельности. Нотация EPC</vt:lpstr>
      <vt:lpstr>Проектирование деятельности</vt:lpstr>
      <vt:lpstr>Проектирование деятельности</vt:lpstr>
      <vt:lpstr>Проектирование организационной структуры</vt:lpstr>
      <vt:lpstr>Имитационное моделирование и ФСА</vt:lpstr>
      <vt:lpstr>Имитационное моделирование и ФСА</vt:lpstr>
      <vt:lpstr>Проектирование архитектуры приложений и структуры данных</vt:lpstr>
      <vt:lpstr>Проектирование архитектуры приложений и структуры данных</vt:lpstr>
      <vt:lpstr>Поддержка цикла организационного развития с помощью Business Studio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Формирование регламентирующей документации</vt:lpstr>
      <vt:lpstr>Экспорт диаграмм процессов в BPMS и ERP-системы</vt:lpstr>
      <vt:lpstr>Создание для сотрудников базы знаний об устройстве и работе компании</vt:lpstr>
      <vt:lpstr>Создание для сотрудников базы знаний об устройстве и работе компании</vt:lpstr>
      <vt:lpstr>Оповещение сотрудников об изменениях информации в их зоне внимания</vt:lpstr>
      <vt:lpstr>Оповещение сотрудников об изменениях информации в их зоне внимания</vt:lpstr>
      <vt:lpstr>Поддержка цикла организационного развития с помощью Business Studio</vt:lpstr>
      <vt:lpstr>Сбор значений показателей</vt:lpstr>
      <vt:lpstr>Контроль выполнения стратегии</vt:lpstr>
      <vt:lpstr>Контроль выполнения стратегии</vt:lpstr>
      <vt:lpstr>Контроль выполнения стратегии</vt:lpstr>
      <vt:lpstr>Сбор сообщений о несоответствиях</vt:lpstr>
      <vt:lpstr>Управление жизненным циклом модели</vt:lpstr>
      <vt:lpstr>Мультиязычность</vt:lpstr>
      <vt:lpstr>Мультиязычность</vt:lpstr>
      <vt:lpstr>Поддержка функционирования 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Поддержка функционирования Системы менеджмента качества</vt:lpstr>
      <vt:lpstr>Преимущества Business Studio</vt:lpstr>
      <vt:lpstr>Преимущества Business Studio</vt:lpstr>
      <vt:lpstr>Эффекты от использования Business Studio</vt:lpstr>
      <vt:lpstr>Клиенты</vt:lpstr>
      <vt:lpstr>Контактная информация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Беликов Дмитрий Васильевич</dc:creator>
  <cp:lastModifiedBy>Беликов Дмитрий Васильевич</cp:lastModifiedBy>
  <cp:revision>192</cp:revision>
  <dcterms:created xsi:type="dcterms:W3CDTF">2020-08-26T09:56:02Z</dcterms:created>
  <dcterms:modified xsi:type="dcterms:W3CDTF">2022-06-06T13:17:48Z</dcterms:modified>
</cp:coreProperties>
</file>