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6" r:id="rId3"/>
    <p:sldId id="270" r:id="rId4"/>
    <p:sldId id="271" r:id="rId5"/>
    <p:sldId id="272" r:id="rId6"/>
    <p:sldId id="273" r:id="rId7"/>
    <p:sldId id="274" r:id="rId8"/>
    <p:sldId id="275" r:id="rId9"/>
    <p:sldId id="278" r:id="rId10"/>
    <p:sldId id="279" r:id="rId11"/>
    <p:sldId id="257" r:id="rId12"/>
    <p:sldId id="283" r:id="rId13"/>
    <p:sldId id="285" r:id="rId14"/>
    <p:sldId id="294" r:id="rId15"/>
    <p:sldId id="286" r:id="rId16"/>
    <p:sldId id="293" r:id="rId17"/>
    <p:sldId id="287" r:id="rId18"/>
    <p:sldId id="296" r:id="rId19"/>
    <p:sldId id="288" r:id="rId20"/>
    <p:sldId id="298" r:id="rId21"/>
    <p:sldId id="289" r:id="rId22"/>
    <p:sldId id="297" r:id="rId23"/>
    <p:sldId id="290" r:id="rId24"/>
    <p:sldId id="281" r:id="rId25"/>
    <p:sldId id="262" r:id="rId26"/>
    <p:sldId id="284" r:id="rId27"/>
  </p:sldIdLst>
  <p:sldSz cx="9144000" cy="6858000" type="screen4x3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RISA" initials="L" lastIdx="1" clrIdx="0">
    <p:extLst>
      <p:ext uri="{19B8F6BF-5375-455C-9EA6-DF929625EA0E}">
        <p15:presenceInfo xmlns:p15="http://schemas.microsoft.com/office/powerpoint/2012/main" xmlns="" userId="LARISA" providerId="None"/>
      </p:ext>
    </p:extLst>
  </p:cmAuthor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18" y="-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535EAC9-C239-40CC-A833-6EA9DD37E04A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AD528DA-6027-47F8-96A1-7B8CD83B4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924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BC3D819-2534-4A67-96C6-1ED0073C68F5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61D93A4-72C2-44E8-9B97-5F5B3F35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449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D93A4-72C2-44E8-9B97-5F5B3F358781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882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D93A4-72C2-44E8-9B97-5F5B3F358781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88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130425"/>
            <a:ext cx="6910536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886200"/>
            <a:ext cx="564867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2366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827584" y="64482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59832" y="6448251"/>
            <a:ext cx="5184576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442392" cy="365125"/>
          </a:xfrm>
          <a:prstGeom prst="rect">
            <a:avLst/>
          </a:prstGeom>
        </p:spPr>
        <p:txBody>
          <a:bodyPr/>
          <a:lstStyle/>
          <a:p>
            <a:fld id="{480BFC48-BC26-4C65-9FD7-D53567BBD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39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827584" y="64482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47864" y="6448251"/>
            <a:ext cx="5112568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442392" cy="365125"/>
          </a:xfrm>
          <a:prstGeom prst="rect">
            <a:avLst/>
          </a:prstGeom>
        </p:spPr>
        <p:txBody>
          <a:bodyPr/>
          <a:lstStyle/>
          <a:p>
            <a:fld id="{480BFC48-BC26-4C65-9FD7-D53567BBD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633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3608" y="1196752"/>
            <a:ext cx="5433392" cy="492941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827584" y="64482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47864" y="6448251"/>
            <a:ext cx="5112568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442392" cy="365125"/>
          </a:xfrm>
          <a:prstGeom prst="rect">
            <a:avLst/>
          </a:prstGeom>
        </p:spPr>
        <p:txBody>
          <a:bodyPr/>
          <a:lstStyle/>
          <a:p>
            <a:fld id="{480BFC48-BC26-4C65-9FD7-D53567BBD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5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600200"/>
            <a:ext cx="6923112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98436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39" y="4406900"/>
            <a:ext cx="716307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39" y="2906713"/>
            <a:ext cx="716307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827584" y="64482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47864" y="6448251"/>
            <a:ext cx="5184576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442392" cy="365125"/>
          </a:xfrm>
          <a:prstGeom prst="rect">
            <a:avLst/>
          </a:prstGeom>
        </p:spPr>
        <p:txBody>
          <a:bodyPr/>
          <a:lstStyle/>
          <a:p>
            <a:fld id="{480BFC48-BC26-4C65-9FD7-D53567BBD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41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9344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827584" y="64482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275856" y="6453336"/>
            <a:ext cx="5112568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442392" cy="365125"/>
          </a:xfrm>
          <a:prstGeom prst="rect">
            <a:avLst/>
          </a:prstGeom>
        </p:spPr>
        <p:txBody>
          <a:bodyPr/>
          <a:lstStyle/>
          <a:p>
            <a:fld id="{480BFC48-BC26-4C65-9FD7-D53567BBD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5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27584" y="64482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47864" y="6448251"/>
            <a:ext cx="5112568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442392" cy="365125"/>
          </a:xfrm>
          <a:prstGeom prst="rect">
            <a:avLst/>
          </a:prstGeom>
        </p:spPr>
        <p:txBody>
          <a:bodyPr/>
          <a:lstStyle/>
          <a:p>
            <a:fld id="{480BFC48-BC26-4C65-9FD7-D53567BBD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77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827584" y="64482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47864" y="6448251"/>
            <a:ext cx="5112568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442392" cy="365125"/>
          </a:xfrm>
          <a:prstGeom prst="rect">
            <a:avLst/>
          </a:prstGeom>
        </p:spPr>
        <p:txBody>
          <a:bodyPr/>
          <a:lstStyle/>
          <a:p>
            <a:fld id="{480BFC48-BC26-4C65-9FD7-D53567BBD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92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827584" y="64482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47864" y="6448251"/>
            <a:ext cx="5112568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442392" cy="365125"/>
          </a:xfrm>
          <a:prstGeom prst="rect">
            <a:avLst/>
          </a:prstGeom>
        </p:spPr>
        <p:txBody>
          <a:bodyPr/>
          <a:lstStyle/>
          <a:p>
            <a:fld id="{480BFC48-BC26-4C65-9FD7-D53567BBD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61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599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4746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5576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827584" y="64482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47864" y="6448251"/>
            <a:ext cx="5112568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442392" cy="365125"/>
          </a:xfrm>
          <a:prstGeom prst="rect">
            <a:avLst/>
          </a:prstGeom>
        </p:spPr>
        <p:txBody>
          <a:bodyPr/>
          <a:lstStyle/>
          <a:p>
            <a:fld id="{480BFC48-BC26-4C65-9FD7-D53567BBD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273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827584" y="64482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47864" y="6448251"/>
            <a:ext cx="5112568" cy="3651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04448" y="6448251"/>
            <a:ext cx="442392" cy="365125"/>
          </a:xfrm>
          <a:prstGeom prst="rect">
            <a:avLst/>
          </a:prstGeom>
        </p:spPr>
        <p:txBody>
          <a:bodyPr/>
          <a:lstStyle/>
          <a:p>
            <a:fld id="{480BFC48-BC26-4C65-9FD7-D53567BBD3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89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6525" y="44624"/>
            <a:ext cx="6315755" cy="792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63688" y="1600200"/>
            <a:ext cx="69231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9" name="Рисунок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4" t="7533" r="4854" b="8218"/>
          <a:stretch>
            <a:fillRect/>
          </a:stretch>
        </p:blipFill>
        <p:spPr bwMode="auto">
          <a:xfrm>
            <a:off x="7164288" y="44624"/>
            <a:ext cx="19240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55576" y="905941"/>
            <a:ext cx="8101012" cy="36512"/>
          </a:xfrm>
          <a:prstGeom prst="rect">
            <a:avLst/>
          </a:prstGeom>
          <a:gradFill rotWithShape="1">
            <a:gsLst>
              <a:gs pos="0">
                <a:srgbClr val="3E6FA6"/>
              </a:gs>
              <a:gs pos="100000">
                <a:schemeClr val="accent1">
                  <a:alpha val="24001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Дата 3"/>
          <p:cNvSpPr>
            <a:spLocks noGrp="1"/>
          </p:cNvSpPr>
          <p:nvPr>
            <p:ph type="dt" sz="half" idx="2"/>
          </p:nvPr>
        </p:nvSpPr>
        <p:spPr>
          <a:xfrm>
            <a:off x="733455" y="6448251"/>
            <a:ext cx="2227729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© Правила бизнеса, 2019</a:t>
            </a:r>
          </a:p>
        </p:txBody>
      </p:sp>
      <p:sp>
        <p:nvSpPr>
          <p:cNvPr id="13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31840" y="6448251"/>
            <a:ext cx="5112568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84931" y="6448251"/>
            <a:ext cx="461909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480BFC48-BC26-4C65-9FD7-D53567BBD3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0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il@prabiz.by" TargetMode="External"/><Relationship Id="rId2" Type="http://schemas.openxmlformats.org/officeDocument/2006/relationships/hyperlink" Target="http://www.prabiz.by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studio.ru/upload/files/&#1056;&#1077;&#1096;&#1077;&#1085;&#1080;&#1103;/201910_Reshenie_Baza_NMD_v_HTML.ra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studio.ru/upload/files/&#1056;&#1077;&#1096;&#1077;&#1085;&#1080;&#1103;/201910_Reshenie_Baza_NMD_v_HTML.ra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studio.ru/upload/files/&#1056;&#1077;&#1096;&#1077;&#1085;&#1080;&#1103;/201910_Reshenie_Baza_NMD_v_HTML.rar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studio.ru/upload/files/&#1056;&#1077;&#1096;&#1077;&#1085;&#1080;&#1103;/201910_Reshenie_Baza_NMD_v_HTML.rar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studio.ru/upload/files/&#1056;&#1077;&#1096;&#1077;&#1085;&#1080;&#1103;/201910_Reshenie_Baza_NMD_v_HTML.rar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studio.ru/upload/files/&#1056;&#1077;&#1096;&#1077;&#1085;&#1080;&#1103;/201910_Reshenie_Baza_NMD_v_HTML.rar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348880"/>
            <a:ext cx="7488832" cy="179316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Управление базой знаний внутренних НМД в Business Studio</a:t>
            </a:r>
            <a:r>
              <a:rPr lang="ru-RU" dirty="0"/>
              <a:t/>
            </a:r>
            <a:br>
              <a:rPr lang="ru-RU" dirty="0"/>
            </a:br>
            <a:r>
              <a:rPr lang="ru-RU" sz="2400" b="1" dirty="0"/>
              <a:t>Решение для </a:t>
            </a:r>
            <a:r>
              <a:rPr lang="en-US" sz="2400" b="1" dirty="0"/>
              <a:t>Business Studio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39" y="4365104"/>
            <a:ext cx="4104457" cy="230425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  <a:latin typeface="Open Sans"/>
              </a:rPr>
              <a:t>Компания «Правила бизнеса» </a:t>
            </a:r>
            <a:r>
              <a:rPr lang="en-US" dirty="0">
                <a:solidFill>
                  <a:schemeClr val="tx1"/>
                </a:solidFill>
                <a:latin typeface="Open Sans"/>
              </a:rPr>
              <a:t>Web: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www.prabiz.by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E-mail: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mail@prabiz.by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ru-RU" dirty="0">
                <a:solidFill>
                  <a:schemeClr val="tx1"/>
                </a:solidFill>
              </a:rPr>
              <a:t>Официальный партнер и сертифицированный Учебный центр Business Studio в Беларуси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019612"/>
            <a:ext cx="1253877" cy="1275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113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980728"/>
            <a:ext cx="8316416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База знаний НМД (НПА) формируется Business Studio. </a:t>
            </a:r>
            <a:endParaRPr lang="en-US" sz="28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2800" dirty="0"/>
              <a:t>Ключевая особенность базы знаний НМД (НПА): </a:t>
            </a:r>
            <a:r>
              <a:rPr lang="ru-RU" sz="2800" dirty="0">
                <a:solidFill>
                  <a:srgbClr val="00B050"/>
                </a:solidFill>
              </a:rPr>
              <a:t>все документы выложены в виде </a:t>
            </a:r>
            <a:r>
              <a:rPr lang="en-US" sz="2800" dirty="0">
                <a:solidFill>
                  <a:srgbClr val="00B050"/>
                </a:solidFill>
              </a:rPr>
              <a:t>HTML</a:t>
            </a:r>
            <a:r>
              <a:rPr lang="ru-RU" sz="2800" dirty="0">
                <a:solidFill>
                  <a:srgbClr val="00B050"/>
                </a:solidFill>
              </a:rPr>
              <a:t>-страниц, которые связаны между собой гиперссылками - исключается необходимость поиска ссылочных документов.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Ссылка на базу знаний может быть встроена в корпоративный портал компании.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База знаний по процессам и «ручным» документам!</a:t>
            </a:r>
          </a:p>
        </p:txBody>
      </p:sp>
    </p:spTree>
    <p:extLst>
      <p:ext uri="{BB962C8B-B14F-4D97-AF65-F5344CB8AC3E}">
        <p14:creationId xmlns:p14="http://schemas.microsoft.com/office/powerpoint/2010/main" val="24253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6264696" cy="720080"/>
          </a:xfrm>
        </p:spPr>
        <p:txBody>
          <a:bodyPr>
            <a:normAutofit/>
          </a:bodyPr>
          <a:lstStyle/>
          <a:p>
            <a:r>
              <a:rPr lang="ru-RU" dirty="0"/>
              <a:t>Описание Решения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052736"/>
            <a:ext cx="8136904" cy="475252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/>
              <a:t>Решение «Управление базой знаний внутренних НМД в Business Studio» (далее Решение) – это набор пользовательских параметров и отчётов, которые дополняют стандартные базовые возможности Business Studio.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/>
              <a:t>Настоящее Решение разработано с помощью модуля MetaEdit и Мастера отчётов Business Studio. 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000" b="1" dirty="0">
              <a:solidFill>
                <a:srgbClr val="FF0000"/>
              </a:solidFill>
            </a:endParaRPr>
          </a:p>
          <a:p>
            <a:pPr marL="36195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000" dirty="0">
                <a:solidFill>
                  <a:srgbClr val="FF0000"/>
                </a:solidFill>
              </a:rPr>
              <a:t>Решение позволяет фиксировать и представлять доступ к базе знаний НМД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FF0000"/>
                </a:solidFill>
              </a:rPr>
              <a:t>(НПА) через </a:t>
            </a:r>
            <a:r>
              <a:rPr lang="en-US" sz="2000" dirty="0">
                <a:solidFill>
                  <a:srgbClr val="FF0000"/>
                </a:solidFill>
              </a:rPr>
              <a:t>web-</a:t>
            </a:r>
            <a:r>
              <a:rPr lang="ru-RU" sz="2000" dirty="0">
                <a:solidFill>
                  <a:srgbClr val="FF0000"/>
                </a:solidFill>
              </a:rPr>
              <a:t>интерфейс, обеспечивая «бесшовную» навигацию между регламентами работы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  <a:r>
              <a:rPr lang="ru-RU" sz="2000" dirty="0">
                <a:solidFill>
                  <a:srgbClr val="FF0000"/>
                </a:solidFill>
              </a:rPr>
              <a:t> автоматически сформированными </a:t>
            </a:r>
            <a:r>
              <a:rPr lang="en-US" sz="2000" dirty="0">
                <a:solidFill>
                  <a:srgbClr val="FF0000"/>
                </a:solidFill>
              </a:rPr>
              <a:t>Business Studio,</a:t>
            </a:r>
            <a:r>
              <a:rPr lang="ru-RU" sz="2000" dirty="0">
                <a:solidFill>
                  <a:srgbClr val="FF0000"/>
                </a:solidFill>
              </a:rPr>
              <a:t> и загруженными документами, разработанными «вручную».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59832" y="6448251"/>
            <a:ext cx="5472608" cy="365125"/>
          </a:xfr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810128" y="6448251"/>
            <a:ext cx="442392" cy="365125"/>
          </a:xfrm>
        </p:spPr>
        <p:txBody>
          <a:bodyPr/>
          <a:lstStyle/>
          <a:p>
            <a:fld id="{480BFC48-BC26-4C65-9FD7-D53567BBD360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</p:spTree>
    <p:extLst>
      <p:ext uri="{BB962C8B-B14F-4D97-AF65-F5344CB8AC3E}">
        <p14:creationId xmlns:p14="http://schemas.microsoft.com/office/powerpoint/2010/main" val="81497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292489"/>
              </p:ext>
            </p:extLst>
          </p:nvPr>
        </p:nvGraphicFramePr>
        <p:xfrm>
          <a:off x="935596" y="1628800"/>
          <a:ext cx="792088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039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Название отчета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Назначение отчета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Карточка документа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сводной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информации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 документе (дата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введения в действие, количество изменений и т.п.).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Отчеты в Решении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90872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Отчеты представляют собой </a:t>
            </a:r>
            <a:r>
              <a:rPr lang="en-US" dirty="0"/>
              <a:t>HTML</a:t>
            </a:r>
            <a:r>
              <a:rPr lang="ru-RU" dirty="0"/>
              <a:t>-страницы связанные между собой взаимными гиперссылками. База знаний с </a:t>
            </a:r>
            <a:r>
              <a:rPr lang="ru-RU" dirty="0" err="1"/>
              <a:t>демо</a:t>
            </a:r>
            <a:r>
              <a:rPr lang="ru-RU" dirty="0"/>
              <a:t>-примером  всех отчетов  </a:t>
            </a:r>
            <a:r>
              <a:rPr lang="ru-RU" dirty="0">
                <a:hlinkClick r:id="rId2"/>
              </a:rPr>
              <a:t>здесь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509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Карточка документа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85" y="980728"/>
            <a:ext cx="7956609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50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091580"/>
              </p:ext>
            </p:extLst>
          </p:nvPr>
        </p:nvGraphicFramePr>
        <p:xfrm>
          <a:off x="935596" y="1628800"/>
          <a:ext cx="792088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039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Название отчета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Назначение отчета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Карточка документа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сводной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информации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 документе (дата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введения в действие, количество изменений и т.п.).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Внутренний документ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информации о документе, предоставляет возможность перехода по гиперссылкам к его приложения, другим документам.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Отчеты в Решении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90872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Отчеты представляют собой </a:t>
            </a:r>
            <a:r>
              <a:rPr lang="en-US" dirty="0"/>
              <a:t>HTML</a:t>
            </a:r>
            <a:r>
              <a:rPr lang="ru-RU" dirty="0"/>
              <a:t>-страницы связанные между собой взаимными гиперссылками. База знаний с </a:t>
            </a:r>
            <a:r>
              <a:rPr lang="ru-RU" dirty="0" err="1"/>
              <a:t>демо</a:t>
            </a:r>
            <a:r>
              <a:rPr lang="ru-RU" dirty="0"/>
              <a:t>-примером  всех отчетов  </a:t>
            </a:r>
            <a:r>
              <a:rPr lang="ru-RU" dirty="0">
                <a:hlinkClick r:id="rId2"/>
              </a:rPr>
              <a:t>здесь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852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Внутренний документ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818354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792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344154"/>
              </p:ext>
            </p:extLst>
          </p:nvPr>
        </p:nvGraphicFramePr>
        <p:xfrm>
          <a:off x="935596" y="1628800"/>
          <a:ext cx="792088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039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Название отчета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Назначение отчета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Карточка документа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сводной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информации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 документе (дата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введения в действие, количество изменений и т.п.).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Внутренний документ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информации о документе, предоставляет возможность перехода по гиперссылкам к его приложения, другим документам.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Приложение к документу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информации о приложении, предоставляет возможность перехода к документу его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содержащему.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Отчеты в Решении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90872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Отчеты представляют собой </a:t>
            </a:r>
            <a:r>
              <a:rPr lang="en-US" dirty="0"/>
              <a:t>HTML</a:t>
            </a:r>
            <a:r>
              <a:rPr lang="ru-RU" dirty="0"/>
              <a:t>-страницы связанные между собой взаимными гиперссылками. База знаний с </a:t>
            </a:r>
            <a:r>
              <a:rPr lang="ru-RU" dirty="0" err="1"/>
              <a:t>демо</a:t>
            </a:r>
            <a:r>
              <a:rPr lang="ru-RU" dirty="0"/>
              <a:t>-примером  всех отчетов  </a:t>
            </a:r>
            <a:r>
              <a:rPr lang="ru-RU" dirty="0">
                <a:hlinkClick r:id="rId2"/>
              </a:rPr>
              <a:t>здесь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390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Приложение к документу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838908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499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378028"/>
              </p:ext>
            </p:extLst>
          </p:nvPr>
        </p:nvGraphicFramePr>
        <p:xfrm>
          <a:off x="935596" y="1628801"/>
          <a:ext cx="792088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039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57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Название отчета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Назначение отчета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5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Карточка документа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сводной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информации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 документе (дата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введения в действие, количество изменений и т.п.).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86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Внутренний документ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информации о документе, предоставляет возможность перехода по гиперссылкам к его приложения, другим документам.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86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Приложение к документу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информации о приложении, предоставляет возможность перехода к документу его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содержащему.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5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</a:rPr>
                        <a:t>Перечень действующих </a:t>
                      </a:r>
                      <a:r>
                        <a:rPr lang="ru-RU" sz="1800" dirty="0" smtClean="0">
                          <a:latin typeface="+mn-lt"/>
                        </a:rPr>
                        <a:t>документов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</a:rPr>
                        <a:t>Формирование Перечня </a:t>
                      </a:r>
                      <a:r>
                        <a:rPr lang="ru-RU" sz="1800" dirty="0">
                          <a:latin typeface="+mn-lt"/>
                        </a:rPr>
                        <a:t>действующих </a:t>
                      </a:r>
                      <a:r>
                        <a:rPr lang="ru-RU" sz="1800" dirty="0" smtClean="0">
                          <a:latin typeface="+mn-lt"/>
                        </a:rPr>
                        <a:t>документов 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cs typeface="Times New Roman"/>
                        </a:rPr>
                        <a:t>на </a:t>
                      </a:r>
                      <a:r>
                        <a:rPr lang="ru-RU" sz="1800" baseline="0" dirty="0">
                          <a:effectLst/>
                          <a:latin typeface="+mn-lt"/>
                          <a:cs typeface="Times New Roman"/>
                        </a:rPr>
                        <a:t>дату 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cs typeface="Times New Roman"/>
                        </a:rPr>
                        <a:t>построения отчета (по нижележащим элементам).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Отчеты в Решении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90872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Отчеты представляют собой </a:t>
            </a:r>
            <a:r>
              <a:rPr lang="en-US" dirty="0"/>
              <a:t>HTML</a:t>
            </a:r>
            <a:r>
              <a:rPr lang="ru-RU" dirty="0"/>
              <a:t>-страницы связанные между собой взаимными гиперссылками. База знаний с </a:t>
            </a:r>
            <a:r>
              <a:rPr lang="ru-RU" dirty="0" err="1"/>
              <a:t>демо</a:t>
            </a:r>
            <a:r>
              <a:rPr lang="ru-RU" dirty="0"/>
              <a:t>-примером  всех отчетов  </a:t>
            </a:r>
            <a:r>
              <a:rPr lang="ru-RU" dirty="0">
                <a:hlinkClick r:id="rId2"/>
              </a:rPr>
              <a:t>здесь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188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9" y="44624"/>
            <a:ext cx="6552728" cy="792874"/>
          </a:xfrm>
        </p:spPr>
        <p:txBody>
          <a:bodyPr>
            <a:normAutofit fontScale="90000"/>
          </a:bodyPr>
          <a:lstStyle/>
          <a:p>
            <a:r>
              <a:rPr lang="ru-RU" dirty="0"/>
              <a:t>Перечень действующих </a:t>
            </a:r>
            <a:r>
              <a:rPr lang="ru-RU" dirty="0" smtClean="0"/>
              <a:t>документов</a:t>
            </a: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980728"/>
            <a:ext cx="8357323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970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124744"/>
            <a:ext cx="81724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Нормативно-методический документ </a:t>
            </a:r>
            <a:r>
              <a:rPr lang="en-US" b="1" dirty="0"/>
              <a:t>(</a:t>
            </a:r>
            <a:r>
              <a:rPr lang="ru-RU" b="1" dirty="0"/>
              <a:t>НМД) - </a:t>
            </a:r>
            <a:r>
              <a:rPr lang="ru-RU" dirty="0"/>
              <a:t>документ, устанавливающий какие-либо требования к выполнению деятельности внутри компании.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ru-RU" b="1" dirty="0"/>
              <a:t>Локальный НПА </a:t>
            </a:r>
            <a:r>
              <a:rPr lang="ru-RU" dirty="0"/>
              <a:t>- нормативный правовой акт (НПА), действие которого ограничено рамками одной или нескольких компаний.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К НМД</a:t>
            </a:r>
            <a:r>
              <a:rPr lang="en-US" dirty="0"/>
              <a:t>, </a:t>
            </a:r>
            <a:r>
              <a:rPr lang="ru-RU" dirty="0"/>
              <a:t>НПА</a:t>
            </a:r>
            <a:r>
              <a:rPr lang="en-US" dirty="0"/>
              <a:t> </a:t>
            </a:r>
            <a:r>
              <a:rPr lang="ru-RU" dirty="0"/>
              <a:t>относят документы различных категорий: стандарты организации, положения, инструкции, регламенты, методики и др. категории документов, которые разработаны и введены в действие внутри компании </a:t>
            </a:r>
            <a:r>
              <a:rPr lang="ru-RU" dirty="0" smtClean="0">
                <a:solidFill>
                  <a:srgbClr val="FF0000"/>
                </a:solidFill>
              </a:rPr>
              <a:t>(одна часть </a:t>
            </a:r>
            <a:r>
              <a:rPr lang="ru-RU" dirty="0">
                <a:solidFill>
                  <a:srgbClr val="FF0000"/>
                </a:solidFill>
              </a:rPr>
              <a:t>из них может формироваться </a:t>
            </a:r>
            <a:r>
              <a:rPr lang="en-US" dirty="0">
                <a:solidFill>
                  <a:srgbClr val="FF0000"/>
                </a:solidFill>
              </a:rPr>
              <a:t>Business Studio</a:t>
            </a:r>
            <a:r>
              <a:rPr lang="ru-RU" dirty="0">
                <a:solidFill>
                  <a:srgbClr val="FF0000"/>
                </a:solidFill>
              </a:rPr>
              <a:t> в автоматическом режиме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ru-RU" dirty="0">
                <a:solidFill>
                  <a:srgbClr val="FF0000"/>
                </a:solidFill>
              </a:rPr>
              <a:t>другая – </a:t>
            </a:r>
            <a:r>
              <a:rPr lang="ru-RU" dirty="0" smtClean="0">
                <a:solidFill>
                  <a:srgbClr val="FF0000"/>
                </a:solidFill>
              </a:rPr>
              <a:t>разрабатывается </a:t>
            </a:r>
            <a:r>
              <a:rPr lang="ru-RU" dirty="0">
                <a:solidFill>
                  <a:srgbClr val="FF0000"/>
                </a:solidFill>
              </a:rPr>
              <a:t>«вручную»).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</a:t>
            </a:r>
            <a:r>
              <a:rPr lang="en-US" dirty="0"/>
              <a:t>Business Studio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732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012288"/>
              </p:ext>
            </p:extLst>
          </p:nvPr>
        </p:nvGraphicFramePr>
        <p:xfrm>
          <a:off x="935596" y="1628801"/>
          <a:ext cx="7920880" cy="4599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039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6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Название отчета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Назначение отчета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6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Карточка документа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сводной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информации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 документе (дата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введения в действие, количество изменений и т.п.).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51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Внутренний документ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информации о документе, предоставляет возможность перехода по гиперссылкам к его приложения, другим документам.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51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Приложение к документу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информации о приложении, предоставляет возможность перехода к документу его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содержащему.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51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</a:rPr>
                        <a:t>Перечень действующих документов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</a:rPr>
                        <a:t>Формирование Перечня действующих документов 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cs typeface="Times New Roman"/>
                        </a:rPr>
                        <a:t>на дату построения отчета (по всем нижележащим элементам).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335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</a:rPr>
                        <a:t>План </a:t>
                      </a:r>
                      <a:r>
                        <a:rPr lang="ru-RU" sz="1800" dirty="0" smtClean="0">
                          <a:latin typeface="+mn-lt"/>
                        </a:rPr>
                        <a:t>разработки и пересмотра документов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+mn-lt"/>
                        </a:rPr>
                        <a:t>Формирование Плана разработки и пересмотра документов 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cs typeface="Times New Roman"/>
                        </a:rPr>
                        <a:t>на </a:t>
                      </a:r>
                      <a:r>
                        <a:rPr lang="ru-RU" sz="1800" baseline="0" dirty="0">
                          <a:effectLst/>
                          <a:latin typeface="+mn-lt"/>
                          <a:cs typeface="Times New Roman"/>
                        </a:rPr>
                        <a:t>дату 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cs typeface="Times New Roman"/>
                        </a:rPr>
                        <a:t>построения отчета (по всем нижележащим элементам).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Отчеты в Решении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90872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Отчеты представляют собой </a:t>
            </a:r>
            <a:r>
              <a:rPr lang="en-US" dirty="0"/>
              <a:t>HTML</a:t>
            </a:r>
            <a:r>
              <a:rPr lang="ru-RU" dirty="0"/>
              <a:t>-страницы связанные между собой взаимными гиперссылками. База знаний с </a:t>
            </a:r>
            <a:r>
              <a:rPr lang="ru-RU" dirty="0" err="1"/>
              <a:t>демо</a:t>
            </a:r>
            <a:r>
              <a:rPr lang="ru-RU" dirty="0"/>
              <a:t>-примером  всех отчетов  </a:t>
            </a:r>
            <a:r>
              <a:rPr lang="ru-RU" dirty="0">
                <a:hlinkClick r:id="rId2"/>
              </a:rPr>
              <a:t>здесь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835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План пересмотра НМД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8402886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922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11959"/>
              </p:ext>
            </p:extLst>
          </p:nvPr>
        </p:nvGraphicFramePr>
        <p:xfrm>
          <a:off x="899592" y="1652212"/>
          <a:ext cx="7920880" cy="4657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9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039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5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Название отчета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Назначение отчета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6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Карточка документа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сводной</a:t>
                      </a:r>
                      <a:r>
                        <a:rPr lang="ru-RU" sz="17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информации </a:t>
                      </a:r>
                      <a:r>
                        <a:rPr lang="ru-RU" sz="17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 документе (дата</a:t>
                      </a:r>
                      <a:r>
                        <a:rPr lang="ru-RU" sz="17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введения в действие, количество изменений и т.п.).</a:t>
                      </a:r>
                      <a:endParaRPr lang="ru-RU" sz="17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0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Внутренний документ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информации о документе, предоставляет возможность перехода по гиперссылкам к его приложения, другим документам.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0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Приложение к документу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Представление информации о приложении, предоставляет возможность перехода к документу его</a:t>
                      </a:r>
                      <a:r>
                        <a:rPr lang="ru-RU" sz="17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содержащему.</a:t>
                      </a:r>
                      <a:endParaRPr lang="ru-RU" sz="17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96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latin typeface="+mn-lt"/>
                        </a:rPr>
                        <a:t>Перечень действующих документов</a:t>
                      </a:r>
                      <a:endParaRPr lang="ru-RU" sz="17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latin typeface="+mn-lt"/>
                        </a:rPr>
                        <a:t>Формирование Перечня действующих документов </a:t>
                      </a:r>
                      <a:r>
                        <a:rPr lang="ru-RU" sz="1700" baseline="0" dirty="0" smtClean="0">
                          <a:effectLst/>
                          <a:latin typeface="+mn-lt"/>
                          <a:cs typeface="Times New Roman"/>
                        </a:rPr>
                        <a:t>на дату </a:t>
                      </a:r>
                      <a:r>
                        <a:rPr lang="ru-RU" sz="1700" baseline="0" dirty="0" smtClean="0">
                          <a:effectLst/>
                          <a:latin typeface="+mn-lt"/>
                          <a:cs typeface="Times New Roman"/>
                        </a:rPr>
                        <a:t>построения отчета </a:t>
                      </a:r>
                      <a:r>
                        <a:rPr lang="ru-RU" sz="1700" baseline="0" dirty="0" smtClean="0">
                          <a:effectLst/>
                          <a:latin typeface="+mn-lt"/>
                          <a:cs typeface="Times New Roman"/>
                        </a:rPr>
                        <a:t>(по всем нижележащим элементам).</a:t>
                      </a:r>
                      <a:endParaRPr lang="ru-RU" sz="17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67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 dirty="0">
                          <a:latin typeface="+mn-lt"/>
                        </a:rPr>
                        <a:t>План </a:t>
                      </a:r>
                      <a:r>
                        <a:rPr lang="ru-RU" sz="1700" dirty="0" smtClean="0">
                          <a:latin typeface="+mn-lt"/>
                        </a:rPr>
                        <a:t>разработки и пересмотра документов</a:t>
                      </a:r>
                      <a:endParaRPr lang="ru-RU" sz="17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latin typeface="+mn-lt"/>
                        </a:rPr>
                        <a:t>Формирование Плана разработки и пересмотра документов </a:t>
                      </a:r>
                      <a:r>
                        <a:rPr lang="ru-RU" sz="1700" baseline="0" dirty="0" smtClean="0">
                          <a:effectLst/>
                          <a:latin typeface="+mn-lt"/>
                          <a:cs typeface="Times New Roman"/>
                        </a:rPr>
                        <a:t>на </a:t>
                      </a:r>
                      <a:r>
                        <a:rPr lang="ru-RU" sz="1700" baseline="0" dirty="0">
                          <a:effectLst/>
                          <a:latin typeface="+mn-lt"/>
                          <a:cs typeface="Times New Roman"/>
                        </a:rPr>
                        <a:t>дату </a:t>
                      </a:r>
                      <a:r>
                        <a:rPr lang="ru-RU" sz="1700" baseline="0" dirty="0" smtClean="0">
                          <a:effectLst/>
                          <a:latin typeface="+mn-lt"/>
                          <a:cs typeface="Times New Roman"/>
                        </a:rPr>
                        <a:t>построения отчета </a:t>
                      </a:r>
                      <a:r>
                        <a:rPr lang="ru-RU" sz="1700" baseline="0" dirty="0" smtClean="0">
                          <a:effectLst/>
                          <a:latin typeface="+mn-lt"/>
                          <a:cs typeface="Times New Roman"/>
                        </a:rPr>
                        <a:t>(по всем нижележащим элементам).</a:t>
                      </a:r>
                      <a:endParaRPr lang="ru-RU" sz="17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557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История версий базы знаний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Вывод информации о версиях базы знаний с 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возможностью </a:t>
                      </a: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перехода к новым/измененным элементам в версии.</a:t>
                      </a:r>
                      <a:endParaRPr lang="ru-RU" sz="17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Отчеты в Решении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90872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Отчеты представляют собой </a:t>
            </a:r>
            <a:r>
              <a:rPr lang="en-US" dirty="0"/>
              <a:t>HTML</a:t>
            </a:r>
            <a:r>
              <a:rPr lang="ru-RU" dirty="0"/>
              <a:t>-страницы связанные между собой взаимными гиперссылками. База знаний с </a:t>
            </a:r>
            <a:r>
              <a:rPr lang="ru-RU" dirty="0" err="1"/>
              <a:t>демо</a:t>
            </a:r>
            <a:r>
              <a:rPr lang="ru-RU" dirty="0"/>
              <a:t>-примером  всех отчетов  </a:t>
            </a:r>
            <a:r>
              <a:rPr lang="ru-RU" dirty="0">
                <a:hlinkClick r:id="rId2"/>
              </a:rPr>
              <a:t>здесь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5097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История версии базы знаний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8293899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741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6264696" cy="720080"/>
          </a:xfrm>
        </p:spPr>
        <p:txBody>
          <a:bodyPr>
            <a:normAutofit/>
          </a:bodyPr>
          <a:lstStyle/>
          <a:p>
            <a:r>
              <a:rPr lang="ru-RU" dirty="0"/>
              <a:t>Описание Решения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80728"/>
            <a:ext cx="7776864" cy="511256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/>
              <a:t>Решение обеспечивает:</a:t>
            </a:r>
          </a:p>
          <a:p>
            <a:pPr marL="720725" lvl="0" indent="-36671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720725" algn="l"/>
              </a:tabLst>
            </a:pPr>
            <a:r>
              <a:rPr lang="ru-RU" sz="1800" dirty="0"/>
              <a:t>представление информации о составе (перечне, структуре) всех НМД (НПА) компании,  каждом отдельном документе и приложениях к нему;</a:t>
            </a:r>
          </a:p>
          <a:p>
            <a:pPr marL="720725" lvl="0" indent="-36671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720725" algn="l"/>
              </a:tabLst>
            </a:pPr>
            <a:r>
              <a:rPr lang="ru-RU" sz="1800" dirty="0"/>
              <a:t>быструю навигацию и возможность быстрого ознакомления всех заинтересованных пользователей с НМД (НПА) в виде </a:t>
            </a:r>
            <a:r>
              <a:rPr lang="en-US" sz="1800" dirty="0">
                <a:solidFill>
                  <a:srgbClr val="00B050"/>
                </a:solidFill>
              </a:rPr>
              <a:t>HTML</a:t>
            </a:r>
            <a:r>
              <a:rPr lang="ru-RU" sz="1800" dirty="0">
                <a:solidFill>
                  <a:srgbClr val="00B050"/>
                </a:solidFill>
              </a:rPr>
              <a:t>-страниц: все документы связаны между собой гиперссылками;</a:t>
            </a:r>
          </a:p>
          <a:p>
            <a:pPr marL="720725" indent="-36671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720725" algn="l"/>
              </a:tabLst>
            </a:pPr>
            <a:r>
              <a:rPr lang="ru-RU" sz="1800" dirty="0"/>
              <a:t>исключение необходимости поиска документов за счет использования гиперссылок;</a:t>
            </a:r>
          </a:p>
          <a:p>
            <a:pPr marL="720725" lvl="0" indent="-36671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720725" algn="l"/>
              </a:tabLst>
            </a:pPr>
            <a:r>
              <a:rPr lang="ru-RU" sz="1800" dirty="0"/>
              <a:t>возможность формирования сводных отчетов (Перечень действующих НМД, План пересмотра НМД);</a:t>
            </a:r>
          </a:p>
          <a:p>
            <a:pPr marL="720725" lvl="0" indent="-36671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720725" algn="l"/>
              </a:tabLst>
            </a:pPr>
            <a:r>
              <a:rPr lang="ru-RU" sz="1800" dirty="0">
                <a:solidFill>
                  <a:srgbClr val="00B050"/>
                </a:solidFill>
              </a:rPr>
              <a:t>управление версиями, возможность хранение файлов с отмененными версиями документов;</a:t>
            </a:r>
          </a:p>
          <a:p>
            <a:pPr marL="720725" lvl="0" indent="-36671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720725" algn="l"/>
              </a:tabLst>
            </a:pPr>
            <a:r>
              <a:rPr lang="ru-RU" sz="1800" dirty="0">
                <a:solidFill>
                  <a:srgbClr val="00B050"/>
                </a:solidFill>
              </a:rPr>
              <a:t>ведение журнала изменений самой базы знаний.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59832" y="6448251"/>
            <a:ext cx="5472608" cy="365125"/>
          </a:xfrm>
        </p:spPr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810128" y="6448251"/>
            <a:ext cx="442392" cy="365125"/>
          </a:xfrm>
        </p:spPr>
        <p:txBody>
          <a:bodyPr/>
          <a:lstStyle/>
          <a:p>
            <a:fld id="{480BFC48-BC26-4C65-9FD7-D53567BBD360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</p:spTree>
    <p:extLst>
      <p:ext uri="{BB962C8B-B14F-4D97-AF65-F5344CB8AC3E}">
        <p14:creationId xmlns:p14="http://schemas.microsoft.com/office/powerpoint/2010/main" val="305860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386682"/>
              </p:ext>
            </p:extLst>
          </p:nvPr>
        </p:nvGraphicFramePr>
        <p:xfrm>
          <a:off x="899592" y="1052736"/>
          <a:ext cx="8064896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Группа пользователей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Для чего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13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Все</a:t>
                      </a:r>
                      <a:r>
                        <a:rPr lang="ru-RU" sz="18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сотрудники компании</a:t>
                      </a: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Получение доступа к базе знаний с внутренними документам  и их приложениям, связанным между собой гиперссылками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Поиск</a:t>
                      </a:r>
                      <a:r>
                        <a:rPr lang="ru-RU" sz="18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нужной информации в базе знаний с документами компании.</a:t>
                      </a: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13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Бизнес-аналитик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Построение</a:t>
                      </a:r>
                      <a:r>
                        <a:rPr lang="ru-RU" sz="18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модели процессов, «связывание» их действующими документами.</a:t>
                      </a: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Подготовка и загрузка документов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в Business Studio.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Хранение отмененных версий  документов.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Формирование (переформирование)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базы знаний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Ведение</a:t>
                      </a:r>
                      <a:r>
                        <a:rPr lang="ru-RU" sz="18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истории базы знаний.</a:t>
                      </a:r>
                      <a:endParaRPr lang="ru-RU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69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Сотрудники, ответственные за управление документами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Формирование</a:t>
                      </a:r>
                      <a:r>
                        <a:rPr lang="ru-RU" sz="1800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800" dirty="0">
                          <a:latin typeface="Arial" pitchFamily="34" charset="0"/>
                          <a:cs typeface="Arial" pitchFamily="34" charset="0"/>
                        </a:rPr>
                        <a:t>Перечня действующих 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документов.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Arial" pitchFamily="34" charset="0"/>
                          <a:cs typeface="Arial" pitchFamily="34" charset="0"/>
                        </a:rPr>
                        <a:t>Формирование 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Плана разработки и </a:t>
                      </a:r>
                      <a:r>
                        <a:rPr lang="ru-RU" sz="1800" dirty="0">
                          <a:latin typeface="Arial" pitchFamily="34" charset="0"/>
                          <a:cs typeface="Arial" pitchFamily="34" charset="0"/>
                        </a:rPr>
                        <a:t>пересмотра 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документов.</a:t>
                      </a:r>
                      <a:endParaRPr lang="ru-RU" sz="1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Пользователи Решения</a:t>
            </a:r>
          </a:p>
        </p:txBody>
      </p:sp>
    </p:spTree>
    <p:extLst>
      <p:ext uri="{BB962C8B-B14F-4D97-AF65-F5344CB8AC3E}">
        <p14:creationId xmlns:p14="http://schemas.microsoft.com/office/powerpoint/2010/main" val="2683753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052736"/>
            <a:ext cx="8136904" cy="396044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800" dirty="0"/>
              <a:t>После приобретения Решение необходимо:</a:t>
            </a:r>
          </a:p>
          <a:p>
            <a:pPr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/>
              <a:t>загрузить пользовательские списки и параметры в требуемую базу данных (с помощью модуля MetaEdit);</a:t>
            </a:r>
          </a:p>
          <a:p>
            <a:pPr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/>
              <a:t>предоставить горизонтальные права на работу с пользовательскими справочниками и списками;</a:t>
            </a:r>
          </a:p>
          <a:p>
            <a:pPr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/>
              <a:t>загрузить шаблоны отчетов (предоставляются в виде файлов .</a:t>
            </a:r>
            <a:r>
              <a:rPr lang="ru-RU" sz="1800" dirty="0" err="1"/>
              <a:t>xml</a:t>
            </a:r>
            <a:r>
              <a:rPr lang="ru-RU" sz="1800" dirty="0"/>
              <a:t>).</a:t>
            </a:r>
          </a:p>
          <a:p>
            <a:pPr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800" dirty="0"/>
              <a:t>См. слайд «Сценарий использования Решения» (для удобства пользователей разработано подробное Руководство по</a:t>
            </a:r>
            <a:r>
              <a:rPr lang="en-US" sz="1800" dirty="0"/>
              <a:t> </a:t>
            </a:r>
            <a:r>
              <a:rPr lang="ru-RU" sz="1800" dirty="0"/>
              <a:t>использованию Решения).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44624"/>
            <a:ext cx="6552727" cy="7928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Подготовка к использованию Решения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45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Дата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latin typeface="Arial" pitchFamily="34" charset="0"/>
              </a:rPr>
              <a:t>© Правила бизнеса, 2019</a:t>
            </a:r>
          </a:p>
        </p:txBody>
      </p:sp>
      <p:sp>
        <p:nvSpPr>
          <p:cNvPr id="27651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xfrm>
            <a:off x="2905472" y="6448251"/>
            <a:ext cx="511256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latin typeface="Arial" pitchFamily="34" charset="0"/>
              </a:rPr>
              <a:t>Управление базой знаний внутренних НМД в Business Studio</a:t>
            </a:r>
          </a:p>
        </p:txBody>
      </p:sp>
      <p:sp>
        <p:nvSpPr>
          <p:cNvPr id="2765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358563" y="6448251"/>
            <a:ext cx="461909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61E08EA9-58E8-46EE-9800-1187839F7DC4}" type="slidenum">
              <a:rPr lang="ru-RU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3</a:t>
            </a:fld>
            <a:endParaRPr lang="ru-RU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Взаимосвязь деятельности и</a:t>
            </a:r>
            <a:br>
              <a:rPr lang="ru-RU" dirty="0"/>
            </a:br>
            <a:r>
              <a:rPr lang="ru-RU" dirty="0"/>
              <a:t>регламентов: старая парадигма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8" name="Нашивка 7"/>
          <p:cNvSpPr/>
          <p:nvPr/>
        </p:nvSpPr>
        <p:spPr>
          <a:xfrm>
            <a:off x="1187624" y="1413520"/>
            <a:ext cx="2592388" cy="1295400"/>
          </a:xfrm>
          <a:prstGeom prst="chevron">
            <a:avLst>
              <a:gd name="adj" fmla="val 293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Деятельность компании</a:t>
            </a:r>
          </a:p>
        </p:txBody>
      </p:sp>
      <p:sp>
        <p:nvSpPr>
          <p:cNvPr id="9" name="Овал 8"/>
          <p:cNvSpPr/>
          <p:nvPr/>
        </p:nvSpPr>
        <p:spPr>
          <a:xfrm>
            <a:off x="812865" y="3860775"/>
            <a:ext cx="3399095" cy="1368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Действующие НМД (НПА) : стандарты, положения, инструкции и др.</a:t>
            </a:r>
          </a:p>
        </p:txBody>
      </p:sp>
      <p:sp>
        <p:nvSpPr>
          <p:cNvPr id="13" name="Стрелка вверх 12"/>
          <p:cNvSpPr/>
          <p:nvPr/>
        </p:nvSpPr>
        <p:spPr>
          <a:xfrm rot="10800000">
            <a:off x="2195737" y="2924944"/>
            <a:ext cx="576262" cy="720725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99592" y="2852936"/>
            <a:ext cx="1763713" cy="735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Описана в</a:t>
            </a:r>
          </a:p>
        </p:txBody>
      </p:sp>
      <p:sp>
        <p:nvSpPr>
          <p:cNvPr id="2" name="Выноска 1 1"/>
          <p:cNvSpPr/>
          <p:nvPr/>
        </p:nvSpPr>
        <p:spPr>
          <a:xfrm>
            <a:off x="4427860" y="2377852"/>
            <a:ext cx="2613247" cy="1441450"/>
          </a:xfrm>
          <a:prstGeom prst="borderCallout1">
            <a:avLst>
              <a:gd name="adj1" fmla="val 2509"/>
              <a:gd name="adj2" fmla="val -64"/>
              <a:gd name="adj3" fmla="val 96259"/>
              <a:gd name="adj4" fmla="val -619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4" name="Прямая соединительная линия 3"/>
          <p:cNvCxnSpPr>
            <a:endCxn id="3" idx="1"/>
          </p:cNvCxnSpPr>
          <p:nvPr/>
        </p:nvCxnSpPr>
        <p:spPr>
          <a:xfrm flipV="1">
            <a:off x="4067944" y="1632283"/>
            <a:ext cx="792088" cy="24447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860032" y="893619"/>
            <a:ext cx="4248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/>
              <a:t>Недостатки</a:t>
            </a:r>
            <a:r>
              <a:rPr lang="ru-RU" dirty="0"/>
              <a:t>:</a:t>
            </a:r>
          </a:p>
          <a:p>
            <a:pPr marL="265113" indent="-265113">
              <a:buFont typeface="+mj-lt"/>
              <a:buAutoNum type="arabicPeriod"/>
              <a:tabLst>
                <a:tab pos="265113" algn="l"/>
              </a:tabLst>
              <a:defRPr/>
            </a:pPr>
            <a:r>
              <a:rPr lang="ru-RU" dirty="0"/>
              <a:t>Нет полной картины: </a:t>
            </a:r>
            <a:r>
              <a:rPr lang="ru-RU" dirty="0">
                <a:solidFill>
                  <a:srgbClr val="FF0000"/>
                </a:solidFill>
              </a:rPr>
              <a:t>перечень документов </a:t>
            </a:r>
            <a:r>
              <a:rPr lang="ru-RU" dirty="0">
                <a:solidFill>
                  <a:srgbClr val="FF0000"/>
                </a:solidFill>
                <a:sym typeface="Symbol"/>
              </a:rPr>
              <a:t> перечень процессов.</a:t>
            </a:r>
            <a:endParaRPr lang="en-US" dirty="0">
              <a:solidFill>
                <a:srgbClr val="FF0000"/>
              </a:solidFill>
            </a:endParaRPr>
          </a:p>
          <a:p>
            <a:pPr marL="265113" indent="-265113">
              <a:buFont typeface="+mj-lt"/>
              <a:buAutoNum type="arabicPeriod"/>
              <a:tabLst>
                <a:tab pos="265113" algn="l"/>
              </a:tabLst>
              <a:defRPr/>
            </a:pPr>
            <a:r>
              <a:rPr lang="ru-RU" dirty="0"/>
              <a:t>Затруднен анализ: </a:t>
            </a:r>
            <a:r>
              <a:rPr lang="ru-RU" dirty="0">
                <a:solidFill>
                  <a:srgbClr val="FF0000"/>
                </a:solidFill>
              </a:rPr>
              <a:t>максимум текста, минимум графики (как правило).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25437" y="2708920"/>
            <a:ext cx="42550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Предоставление доступа к документам: </a:t>
            </a:r>
            <a:endParaRPr lang="en-US" b="1" dirty="0"/>
          </a:p>
          <a:p>
            <a:pPr marL="265113" indent="-265113">
              <a:buFont typeface="+mj-lt"/>
              <a:buAutoNum type="arabicPeriod"/>
            </a:pPr>
            <a:r>
              <a:rPr lang="ru-RU" dirty="0"/>
              <a:t>Бумажные документы</a:t>
            </a:r>
            <a:r>
              <a:rPr lang="en-US" dirty="0"/>
              <a:t>.</a:t>
            </a:r>
            <a:r>
              <a:rPr lang="ru-RU" dirty="0"/>
              <a:t> </a:t>
            </a:r>
            <a:r>
              <a:rPr lang="ru-RU" dirty="0">
                <a:sym typeface="Wingdings" pitchFamily="2" charset="2"/>
              </a:rPr>
              <a:t></a:t>
            </a:r>
            <a:endParaRPr lang="en-US" dirty="0"/>
          </a:p>
          <a:p>
            <a:pPr marL="265113" indent="-265113">
              <a:buFont typeface="+mj-lt"/>
              <a:buAutoNum type="arabicPeriod"/>
            </a:pPr>
            <a:r>
              <a:rPr lang="ru-RU" dirty="0"/>
              <a:t>Документы на сервере:</a:t>
            </a:r>
            <a:r>
              <a:rPr lang="en-US" dirty="0"/>
              <a:t> </a:t>
            </a:r>
            <a:r>
              <a:rPr lang="ru-RU" dirty="0"/>
              <a:t>дерево папок + доступ к файлам документов (обычно в </a:t>
            </a:r>
            <a:r>
              <a:rPr lang="en-US" dirty="0"/>
              <a:t>PDF</a:t>
            </a:r>
            <a:r>
              <a:rPr lang="ru-RU" dirty="0"/>
              <a:t>)</a:t>
            </a:r>
            <a:r>
              <a:rPr lang="en-US" dirty="0"/>
              <a:t>.</a:t>
            </a:r>
            <a:r>
              <a:rPr lang="ru-RU" dirty="0"/>
              <a:t> </a:t>
            </a:r>
          </a:p>
          <a:p>
            <a:pPr marL="265113" indent="-265113">
              <a:buFont typeface="+mj-lt"/>
              <a:buAutoNum type="arabicPeriod"/>
            </a:pPr>
            <a:r>
              <a:rPr lang="ru-RU" dirty="0"/>
              <a:t>Корпоративный портал: дерево</a:t>
            </a:r>
            <a:r>
              <a:rPr lang="en-US" dirty="0"/>
              <a:t> </a:t>
            </a:r>
            <a:r>
              <a:rPr lang="ru-RU" dirty="0"/>
              <a:t>документов  (папок с ними) + доступ к их файлам</a:t>
            </a:r>
            <a:r>
              <a:rPr lang="en-US" dirty="0"/>
              <a:t>.</a:t>
            </a:r>
            <a:endParaRPr lang="ru-RU" dirty="0"/>
          </a:p>
          <a:p>
            <a:pPr marL="265113"/>
            <a:r>
              <a:rPr lang="ru-RU" dirty="0">
                <a:solidFill>
                  <a:srgbClr val="FF0000"/>
                </a:solidFill>
              </a:rPr>
              <a:t>Как правило, на портале между документами нет гиперссылок - пользователю требуется самому осуществлять поиск необходимых  документов.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211960" y="4365104"/>
            <a:ext cx="662294" cy="7200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87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Дата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latin typeface="Arial" pitchFamily="34" charset="0"/>
              </a:rPr>
              <a:t>© Правила бизнеса, 2019</a:t>
            </a:r>
          </a:p>
        </p:txBody>
      </p:sp>
      <p:sp>
        <p:nvSpPr>
          <p:cNvPr id="28675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latin typeface="Arial" pitchFamily="34" charset="0"/>
              </a:rPr>
              <a:t>Управление базой знаний внутренних НМД в Business Studio</a:t>
            </a:r>
          </a:p>
        </p:txBody>
      </p:sp>
      <p:sp>
        <p:nvSpPr>
          <p:cNvPr id="2867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9717659A-6CC5-47B0-A0A8-219399E0834E}" type="slidenum">
              <a:rPr lang="ru-RU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4</a:t>
            </a:fld>
            <a:endParaRPr lang="ru-RU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8677" name="Заголовок 5"/>
          <p:cNvSpPr>
            <a:spLocks noGrp="1"/>
          </p:cNvSpPr>
          <p:nvPr>
            <p:ph type="title"/>
          </p:nvPr>
        </p:nvSpPr>
        <p:spPr>
          <a:xfrm>
            <a:off x="684213" y="44450"/>
            <a:ext cx="6551612" cy="7937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dirty="0"/>
              <a:t>Взаимосвязь деятельности, бизнес-модели и регламентов с использование </a:t>
            </a:r>
            <a:r>
              <a:rPr lang="en-US" sz="2400" dirty="0"/>
              <a:t>Business Studio</a:t>
            </a:r>
            <a:endParaRPr lang="ru-RU" sz="2400" dirty="0"/>
          </a:p>
        </p:txBody>
      </p:sp>
      <p:sp>
        <p:nvSpPr>
          <p:cNvPr id="21" name="Нашивка 20"/>
          <p:cNvSpPr/>
          <p:nvPr/>
        </p:nvSpPr>
        <p:spPr>
          <a:xfrm>
            <a:off x="3708400" y="981075"/>
            <a:ext cx="2592388" cy="1295400"/>
          </a:xfrm>
          <a:prstGeom prst="chevron">
            <a:avLst>
              <a:gd name="adj" fmla="val 293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Деятельность компании</a:t>
            </a:r>
          </a:p>
        </p:txBody>
      </p:sp>
      <p:sp>
        <p:nvSpPr>
          <p:cNvPr id="22" name="Овал 21"/>
          <p:cNvSpPr/>
          <p:nvPr/>
        </p:nvSpPr>
        <p:spPr>
          <a:xfrm>
            <a:off x="852488" y="2990850"/>
            <a:ext cx="2952750" cy="1368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Электронная (информационная) бизнес-модель  компании</a:t>
            </a:r>
          </a:p>
        </p:txBody>
      </p:sp>
      <p:sp>
        <p:nvSpPr>
          <p:cNvPr id="23" name="Блок-схема: несколько документов 22"/>
          <p:cNvSpPr/>
          <p:nvPr/>
        </p:nvSpPr>
        <p:spPr>
          <a:xfrm>
            <a:off x="6335713" y="3008313"/>
            <a:ext cx="2592387" cy="142875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Регламенты работы, база знаний в </a:t>
            </a:r>
            <a:r>
              <a:rPr lang="en-US" dirty="0"/>
              <a:t>HTML-</a:t>
            </a:r>
            <a:r>
              <a:rPr lang="ru-RU" dirty="0"/>
              <a:t>формате</a:t>
            </a:r>
          </a:p>
        </p:txBody>
      </p:sp>
      <p:sp>
        <p:nvSpPr>
          <p:cNvPr id="24" name="Блок-схема: дисплей 23"/>
          <p:cNvSpPr/>
          <p:nvPr/>
        </p:nvSpPr>
        <p:spPr>
          <a:xfrm>
            <a:off x="3419475" y="5013325"/>
            <a:ext cx="3024188" cy="1223963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Система бизнес-моделирования </a:t>
            </a:r>
            <a:r>
              <a:rPr lang="en-US" dirty="0"/>
              <a:t>Business  Studio</a:t>
            </a:r>
            <a:endParaRPr lang="ru-RU" dirty="0"/>
          </a:p>
        </p:txBody>
      </p:sp>
      <p:sp>
        <p:nvSpPr>
          <p:cNvPr id="25" name="Стрелка вверх 24"/>
          <p:cNvSpPr/>
          <p:nvPr/>
        </p:nvSpPr>
        <p:spPr>
          <a:xfrm rot="13686483">
            <a:off x="3103562" y="2398713"/>
            <a:ext cx="576263" cy="7191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6" name="Стрелка вверх 25"/>
          <p:cNvSpPr/>
          <p:nvPr/>
        </p:nvSpPr>
        <p:spPr>
          <a:xfrm rot="18433403">
            <a:off x="5969000" y="2262188"/>
            <a:ext cx="576263" cy="7191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7" name="Стрелка вверх 26"/>
          <p:cNvSpPr/>
          <p:nvPr/>
        </p:nvSpPr>
        <p:spPr>
          <a:xfrm rot="2663526">
            <a:off x="6253163" y="4392613"/>
            <a:ext cx="576262" cy="7191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8" name="Стрелка вверх 27"/>
          <p:cNvSpPr/>
          <p:nvPr/>
        </p:nvSpPr>
        <p:spPr>
          <a:xfrm rot="8282170">
            <a:off x="3181350" y="4392613"/>
            <a:ext cx="576263" cy="7207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403350" y="2333625"/>
            <a:ext cx="1763713" cy="735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Представляется в виде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727200" y="4508500"/>
            <a:ext cx="1765300" cy="735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Создается и хранится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443663" y="4652963"/>
            <a:ext cx="1585912" cy="735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Генерирует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372225" y="1989138"/>
            <a:ext cx="1976438" cy="1162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prstClr val="black"/>
                </a:solidFill>
              </a:rPr>
              <a:t>Устанавливают процедуры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и требования</a:t>
            </a:r>
          </a:p>
        </p:txBody>
      </p:sp>
      <p:pic>
        <p:nvPicPr>
          <p:cNvPr id="33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123950"/>
            <a:ext cx="1865313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Нашивка 33"/>
          <p:cNvSpPr/>
          <p:nvPr/>
        </p:nvSpPr>
        <p:spPr>
          <a:xfrm>
            <a:off x="3708400" y="981075"/>
            <a:ext cx="2592388" cy="1295400"/>
          </a:xfrm>
          <a:prstGeom prst="chevron">
            <a:avLst>
              <a:gd name="adj" fmla="val 293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Деятельность компании</a:t>
            </a:r>
          </a:p>
        </p:txBody>
      </p:sp>
      <p:sp>
        <p:nvSpPr>
          <p:cNvPr id="35" name="Овал 34"/>
          <p:cNvSpPr/>
          <p:nvPr/>
        </p:nvSpPr>
        <p:spPr>
          <a:xfrm>
            <a:off x="900113" y="1125538"/>
            <a:ext cx="1562100" cy="10382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Клиент</a:t>
            </a:r>
          </a:p>
        </p:txBody>
      </p:sp>
      <p:cxnSp>
        <p:nvCxnSpPr>
          <p:cNvPr id="36" name="Прямая со стрелкой 35"/>
          <p:cNvCxnSpPr>
            <a:endCxn id="21" idx="1"/>
          </p:cNvCxnSpPr>
          <p:nvPr/>
        </p:nvCxnSpPr>
        <p:spPr>
          <a:xfrm flipV="1">
            <a:off x="2505075" y="1628775"/>
            <a:ext cx="1582738" cy="95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2462213" y="1163638"/>
            <a:ext cx="1008062" cy="481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Заявки</a:t>
            </a:r>
          </a:p>
        </p:txBody>
      </p:sp>
      <p:sp>
        <p:nvSpPr>
          <p:cNvPr id="38" name="Овал 37"/>
          <p:cNvSpPr/>
          <p:nvPr/>
        </p:nvSpPr>
        <p:spPr>
          <a:xfrm>
            <a:off x="7545388" y="1125538"/>
            <a:ext cx="1563687" cy="10382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Клиент</a:t>
            </a: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6335713" y="1628775"/>
            <a:ext cx="120967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6257131" y="1052736"/>
            <a:ext cx="1276350" cy="481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Продукция (услуги)</a:t>
            </a:r>
          </a:p>
        </p:txBody>
      </p:sp>
    </p:spTree>
    <p:extLst>
      <p:ext uri="{BB962C8B-B14F-4D97-AF65-F5344CB8AC3E}">
        <p14:creationId xmlns:p14="http://schemas.microsoft.com/office/powerpoint/2010/main" val="130436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/>
      <p:bldP spid="34" grpId="0" animBg="1"/>
      <p:bldP spid="35" grpId="0" animBg="1"/>
      <p:bldP spid="37" grpId="0"/>
      <p:bldP spid="38" grpId="0" animBg="1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Дата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latin typeface="Arial" pitchFamily="34" charset="0"/>
              </a:rPr>
              <a:t>© Правила бизнеса, 2019</a:t>
            </a:r>
          </a:p>
        </p:txBody>
      </p:sp>
      <p:sp>
        <p:nvSpPr>
          <p:cNvPr id="29699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latin typeface="Arial" pitchFamily="34" charset="0"/>
              </a:rPr>
              <a:t>Управление базой знаний внутренних НМД в Business Studio</a:t>
            </a:r>
          </a:p>
        </p:txBody>
      </p:sp>
      <p:sp>
        <p:nvSpPr>
          <p:cNvPr id="2970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4A47CB6C-543D-4D77-8B95-A63F8A05C774}" type="slidenum">
              <a:rPr lang="ru-RU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5</a:t>
            </a:fld>
            <a:endParaRPr lang="ru-RU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9701" name="Заголовок 5"/>
          <p:cNvSpPr>
            <a:spLocks noGrp="1"/>
          </p:cNvSpPr>
          <p:nvPr>
            <p:ph type="title"/>
          </p:nvPr>
        </p:nvSpPr>
        <p:spPr>
          <a:xfrm>
            <a:off x="755650" y="44450"/>
            <a:ext cx="6480175" cy="79375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dirty="0"/>
              <a:t>Концепция применения Решения</a:t>
            </a:r>
          </a:p>
        </p:txBody>
      </p:sp>
      <p:sp>
        <p:nvSpPr>
          <p:cNvPr id="8" name="Нашивка 7"/>
          <p:cNvSpPr/>
          <p:nvPr/>
        </p:nvSpPr>
        <p:spPr>
          <a:xfrm>
            <a:off x="5075238" y="1052513"/>
            <a:ext cx="2592387" cy="1296987"/>
          </a:xfrm>
          <a:prstGeom prst="chevron">
            <a:avLst>
              <a:gd name="adj" fmla="val 293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Деятельность компании</a:t>
            </a:r>
          </a:p>
        </p:txBody>
      </p:sp>
      <p:sp>
        <p:nvSpPr>
          <p:cNvPr id="21" name="Овал 20"/>
          <p:cNvSpPr/>
          <p:nvPr/>
        </p:nvSpPr>
        <p:spPr>
          <a:xfrm>
            <a:off x="971550" y="1192213"/>
            <a:ext cx="3168650" cy="1368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white"/>
                </a:solidFill>
              </a:rPr>
              <a:t>Действующие НМД (НПА) : стандарты, положения, инструкции и др.</a:t>
            </a:r>
          </a:p>
        </p:txBody>
      </p:sp>
      <p:sp>
        <p:nvSpPr>
          <p:cNvPr id="22" name="Стрелка вверх 21"/>
          <p:cNvSpPr/>
          <p:nvPr/>
        </p:nvSpPr>
        <p:spPr>
          <a:xfrm rot="16200000">
            <a:off x="4356100" y="1341438"/>
            <a:ext cx="576263" cy="719137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89325" y="904875"/>
            <a:ext cx="1763713" cy="735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Описана в</a:t>
            </a:r>
          </a:p>
        </p:txBody>
      </p:sp>
    </p:spTree>
    <p:extLst>
      <p:ext uri="{BB962C8B-B14F-4D97-AF65-F5344CB8AC3E}">
        <p14:creationId xmlns:p14="http://schemas.microsoft.com/office/powerpoint/2010/main" val="201821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Дата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latin typeface="Arial" pitchFamily="34" charset="0"/>
              </a:rPr>
              <a:t>© Правила бизнеса, 2019</a:t>
            </a:r>
          </a:p>
        </p:txBody>
      </p:sp>
      <p:sp>
        <p:nvSpPr>
          <p:cNvPr id="30723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latin typeface="Arial" pitchFamily="34" charset="0"/>
              </a:rPr>
              <a:t>Управление базой знаний внутренних НМД в Business Studio</a:t>
            </a:r>
          </a:p>
        </p:txBody>
      </p:sp>
      <p:sp>
        <p:nvSpPr>
          <p:cNvPr id="3072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1E46006B-D0D2-4A1B-89B8-206DF913CA8C}" type="slidenum">
              <a:rPr lang="ru-RU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6</a:t>
            </a:fld>
            <a:endParaRPr lang="ru-RU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Два типа действующих документов</a:t>
            </a:r>
          </a:p>
        </p:txBody>
      </p:sp>
      <p:sp>
        <p:nvSpPr>
          <p:cNvPr id="9" name="Овал 8"/>
          <p:cNvSpPr/>
          <p:nvPr/>
        </p:nvSpPr>
        <p:spPr>
          <a:xfrm>
            <a:off x="755650" y="2852936"/>
            <a:ext cx="2879725" cy="15827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white"/>
                </a:solidFill>
              </a:rPr>
              <a:t>Действующие НМД (НПА) : стандарты, положения, инструкции и др.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4645025" y="1196975"/>
            <a:ext cx="4319588" cy="1800225"/>
          </a:xfrm>
          <a:prstGeom prst="rightArrow">
            <a:avLst>
              <a:gd name="adj1" fmla="val 68282"/>
              <a:gd name="adj2" fmla="val 51641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Документы перерабатываются в формат модели процессов </a:t>
            </a:r>
            <a:r>
              <a:rPr lang="en-US" dirty="0">
                <a:solidFill>
                  <a:schemeClr val="tx1"/>
                </a:solidFill>
              </a:rPr>
              <a:t>Business  Studio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4632325" y="4368800"/>
            <a:ext cx="4332288" cy="1939925"/>
          </a:xfrm>
          <a:prstGeom prst="rightArrow">
            <a:avLst>
              <a:gd name="adj1" fmla="val 68282"/>
              <a:gd name="adj2" fmla="val 5164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"/>
              </a:spcBef>
              <a:defRPr/>
            </a:pPr>
            <a:endParaRPr lang="ru-RU" sz="1100" dirty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  <a:defRPr/>
            </a:pPr>
            <a:r>
              <a:rPr lang="ru-RU" dirty="0">
                <a:solidFill>
                  <a:schemeClr val="tx1"/>
                </a:solidFill>
              </a:rPr>
              <a:t>Документы нет смысла </a:t>
            </a:r>
            <a:r>
              <a:rPr lang="ru-RU" dirty="0" err="1">
                <a:solidFill>
                  <a:schemeClr val="tx1"/>
                </a:solidFill>
              </a:rPr>
              <a:t>перера-батывать</a:t>
            </a:r>
            <a:r>
              <a:rPr lang="ru-RU" dirty="0">
                <a:solidFill>
                  <a:schemeClr val="tx1"/>
                </a:solidFill>
              </a:rPr>
              <a:t> в формат модели </a:t>
            </a:r>
            <a:r>
              <a:rPr lang="ru-RU" dirty="0" err="1">
                <a:solidFill>
                  <a:schemeClr val="tx1"/>
                </a:solidFill>
              </a:rPr>
              <a:t>процес</a:t>
            </a:r>
            <a:r>
              <a:rPr lang="ru-RU" dirty="0">
                <a:solidFill>
                  <a:schemeClr val="tx1"/>
                </a:solidFill>
              </a:rPr>
              <a:t>-сов (в </a:t>
            </a:r>
            <a:r>
              <a:rPr lang="en-US" dirty="0">
                <a:solidFill>
                  <a:schemeClr val="tx1"/>
                </a:solidFill>
              </a:rPr>
              <a:t>Business  Studio</a:t>
            </a:r>
            <a:r>
              <a:rPr lang="ru-RU" dirty="0">
                <a:solidFill>
                  <a:schemeClr val="tx1"/>
                </a:solidFill>
              </a:rPr>
              <a:t> загружаем файлы с документами, разработанными «вручную») 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9838" y="1485900"/>
            <a:ext cx="792162" cy="1223963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Поток </a:t>
            </a:r>
            <a:r>
              <a:rPr lang="ru-RU" sz="3200" dirty="0">
                <a:solidFill>
                  <a:schemeClr val="tx1"/>
                </a:solidFill>
              </a:rPr>
              <a:t>1: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78250" y="4688958"/>
            <a:ext cx="792163" cy="13323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Поток </a:t>
            </a:r>
            <a:r>
              <a:rPr lang="ru-RU" sz="3200" dirty="0">
                <a:solidFill>
                  <a:schemeClr val="tx1"/>
                </a:solidFill>
              </a:rPr>
              <a:t>2:</a:t>
            </a:r>
          </a:p>
        </p:txBody>
      </p:sp>
      <p:sp>
        <p:nvSpPr>
          <p:cNvPr id="13" name="Стрелка вверх 12"/>
          <p:cNvSpPr/>
          <p:nvPr/>
        </p:nvSpPr>
        <p:spPr>
          <a:xfrm rot="3583974">
            <a:off x="3632994" y="2778919"/>
            <a:ext cx="576263" cy="720725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трелка вверх 15"/>
          <p:cNvSpPr/>
          <p:nvPr/>
        </p:nvSpPr>
        <p:spPr>
          <a:xfrm rot="8259548">
            <a:off x="3549650" y="3889108"/>
            <a:ext cx="576263" cy="720725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02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3" grpId="0" animBg="1"/>
      <p:bldP spid="11" grpId="0" animBg="1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Дата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latin typeface="Arial" pitchFamily="34" charset="0"/>
              </a:rPr>
              <a:t>© Правила бизнеса, 2019</a:t>
            </a:r>
          </a:p>
        </p:txBody>
      </p:sp>
      <p:sp>
        <p:nvSpPr>
          <p:cNvPr id="32771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dirty="0">
                <a:solidFill>
                  <a:srgbClr val="000000"/>
                </a:solidFill>
                <a:latin typeface="Arial" pitchFamily="34" charset="0"/>
              </a:rPr>
              <a:t>Управление базой знаний внутренних НМД в Business Studio</a:t>
            </a:r>
          </a:p>
        </p:txBody>
      </p:sp>
      <p:sp>
        <p:nvSpPr>
          <p:cNvPr id="3277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B57EF0FB-4F2D-4ED6-B634-991B2211EF2A}" type="slidenum">
              <a:rPr lang="ru-RU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7</a:t>
            </a:fld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dirty="0"/>
              <a:t>Концепция применения Решения</a:t>
            </a:r>
          </a:p>
        </p:txBody>
      </p:sp>
      <p:sp>
        <p:nvSpPr>
          <p:cNvPr id="8" name="Нашивка 7"/>
          <p:cNvSpPr/>
          <p:nvPr/>
        </p:nvSpPr>
        <p:spPr>
          <a:xfrm>
            <a:off x="4932363" y="1052513"/>
            <a:ext cx="2592387" cy="1296987"/>
          </a:xfrm>
          <a:prstGeom prst="chevron">
            <a:avLst>
              <a:gd name="adj" fmla="val 293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Деятельность компании</a:t>
            </a:r>
          </a:p>
        </p:txBody>
      </p:sp>
      <p:sp>
        <p:nvSpPr>
          <p:cNvPr id="9" name="Овал 8"/>
          <p:cNvSpPr/>
          <p:nvPr/>
        </p:nvSpPr>
        <p:spPr>
          <a:xfrm>
            <a:off x="827088" y="3429000"/>
            <a:ext cx="3144837" cy="1368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Электронная (информационная) бизнес -модель  компании</a:t>
            </a:r>
          </a:p>
        </p:txBody>
      </p:sp>
      <p:sp>
        <p:nvSpPr>
          <p:cNvPr id="10" name="Блок-схема: несколько документов 9"/>
          <p:cNvSpPr/>
          <p:nvPr/>
        </p:nvSpPr>
        <p:spPr>
          <a:xfrm>
            <a:off x="6516688" y="3213100"/>
            <a:ext cx="2592387" cy="142875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prstClr val="white"/>
                </a:solidFill>
              </a:rPr>
              <a:t>Регламенты  работы, </a:t>
            </a:r>
            <a:r>
              <a:rPr lang="ru-RU" dirty="0"/>
              <a:t>база знаний в </a:t>
            </a:r>
            <a:r>
              <a:rPr lang="en-US" dirty="0"/>
              <a:t>HTML-</a:t>
            </a:r>
            <a:r>
              <a:rPr lang="ru-RU" dirty="0"/>
              <a:t>формате</a:t>
            </a:r>
          </a:p>
        </p:txBody>
      </p:sp>
      <p:sp>
        <p:nvSpPr>
          <p:cNvPr id="13" name="Стрелка вверх 12"/>
          <p:cNvSpPr/>
          <p:nvPr/>
        </p:nvSpPr>
        <p:spPr>
          <a:xfrm rot="10800000">
            <a:off x="2124075" y="2636838"/>
            <a:ext cx="576263" cy="720725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трелка вверх 13"/>
          <p:cNvSpPr/>
          <p:nvPr/>
        </p:nvSpPr>
        <p:spPr>
          <a:xfrm rot="18433403">
            <a:off x="7193757" y="2364581"/>
            <a:ext cx="576262" cy="720725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трелка вверх 14"/>
          <p:cNvSpPr/>
          <p:nvPr/>
        </p:nvSpPr>
        <p:spPr>
          <a:xfrm rot="2663526">
            <a:off x="6445250" y="4740275"/>
            <a:ext cx="576263" cy="720725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трелка вверх 15"/>
          <p:cNvSpPr/>
          <p:nvPr/>
        </p:nvSpPr>
        <p:spPr>
          <a:xfrm rot="8282170">
            <a:off x="2965450" y="4826000"/>
            <a:ext cx="576263" cy="719138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2693988"/>
            <a:ext cx="1697682" cy="735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</a:rPr>
              <a:t>Информация из документов представляется в виде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584151" y="5013176"/>
            <a:ext cx="1763713" cy="735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Создается и хранится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88224" y="5013176"/>
            <a:ext cx="1585913" cy="735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Генерирует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308304" y="1690886"/>
            <a:ext cx="1976438" cy="1162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Устанавливают процедуры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и требования</a:t>
            </a:r>
          </a:p>
        </p:txBody>
      </p:sp>
      <p:sp>
        <p:nvSpPr>
          <p:cNvPr id="2" name="Нашивка 1"/>
          <p:cNvSpPr/>
          <p:nvPr/>
        </p:nvSpPr>
        <p:spPr>
          <a:xfrm>
            <a:off x="3692525" y="5301208"/>
            <a:ext cx="2765425" cy="1106488"/>
          </a:xfrm>
          <a:prstGeom prst="chevron">
            <a:avLst>
              <a:gd name="adj" fmla="val 250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Система бизнес-моделирования </a:t>
            </a:r>
            <a:r>
              <a:rPr lang="en-US" dirty="0">
                <a:solidFill>
                  <a:prstClr val="white"/>
                </a:solidFill>
              </a:rPr>
              <a:t>Business  Studio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55650" y="1052513"/>
            <a:ext cx="3168650" cy="1508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Действующие НМД (НПА) : стандарты, положения, инструкции и др.</a:t>
            </a:r>
          </a:p>
        </p:txBody>
      </p:sp>
      <p:sp>
        <p:nvSpPr>
          <p:cNvPr id="22" name="Стрелка вверх 21"/>
          <p:cNvSpPr/>
          <p:nvPr/>
        </p:nvSpPr>
        <p:spPr>
          <a:xfrm rot="16200000">
            <a:off x="4283075" y="1341438"/>
            <a:ext cx="576263" cy="719137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19475" y="904875"/>
            <a:ext cx="1763713" cy="735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Описана в</a:t>
            </a:r>
          </a:p>
        </p:txBody>
      </p:sp>
      <p:sp>
        <p:nvSpPr>
          <p:cNvPr id="24" name="Стрелка вверх 23"/>
          <p:cNvSpPr/>
          <p:nvPr/>
        </p:nvSpPr>
        <p:spPr>
          <a:xfrm rot="9452531">
            <a:off x="3960643" y="2150954"/>
            <a:ext cx="747713" cy="3289003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2790" name="Прямоугольник 2"/>
          <p:cNvSpPr>
            <a:spLocks noChangeArrowheads="1"/>
          </p:cNvSpPr>
          <p:nvPr/>
        </p:nvSpPr>
        <p:spPr bwMode="auto">
          <a:xfrm>
            <a:off x="3634581" y="2674145"/>
            <a:ext cx="1873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Поток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2791" name="Прямоугольник 24"/>
          <p:cNvSpPr>
            <a:spLocks noChangeArrowheads="1"/>
          </p:cNvSpPr>
          <p:nvPr/>
        </p:nvSpPr>
        <p:spPr bwMode="auto">
          <a:xfrm>
            <a:off x="2546177" y="2636838"/>
            <a:ext cx="8016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Поток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211960" y="3198044"/>
            <a:ext cx="1697682" cy="735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</a:rPr>
              <a:t>Документы загружаются файлами</a:t>
            </a:r>
          </a:p>
        </p:txBody>
      </p:sp>
    </p:spTree>
    <p:extLst>
      <p:ext uri="{BB962C8B-B14F-4D97-AF65-F5344CB8AC3E}">
        <p14:creationId xmlns:p14="http://schemas.microsoft.com/office/powerpoint/2010/main" val="84200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Прямоугольник 31"/>
          <p:cNvSpPr>
            <a:spLocks noChangeArrowheads="1"/>
          </p:cNvSpPr>
          <p:nvPr/>
        </p:nvSpPr>
        <p:spPr bwMode="auto">
          <a:xfrm>
            <a:off x="2884488" y="3495823"/>
            <a:ext cx="1465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buFont typeface="Arial" pitchFamily="34" charset="0"/>
              <a:buNone/>
            </a:pPr>
            <a:r>
              <a:rPr lang="ru-RU"/>
              <a:t>Гиперссылки</a:t>
            </a:r>
          </a:p>
        </p:txBody>
      </p:sp>
      <p:sp>
        <p:nvSpPr>
          <p:cNvPr id="36867" name="Дата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</a:rPr>
              <a:t>© Правила бизнеса, 2019</a:t>
            </a:r>
          </a:p>
        </p:txBody>
      </p:sp>
      <p:sp>
        <p:nvSpPr>
          <p:cNvPr id="36868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</a:rPr>
              <a:t>Управление базой знаний внутренних НМД в Business Studio</a:t>
            </a:r>
          </a:p>
        </p:txBody>
      </p:sp>
      <p:sp>
        <p:nvSpPr>
          <p:cNvPr id="36869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603742A-09B3-4F84-B1A2-8A6588DDB15B}" type="slidenum">
              <a:rPr lang="ru-RU" smtClean="0">
                <a:latin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latin typeface="Arial" pitchFamily="34" charset="0"/>
            </a:endParaRPr>
          </a:p>
        </p:txBody>
      </p:sp>
      <p:sp>
        <p:nvSpPr>
          <p:cNvPr id="36870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800" dirty="0"/>
              <a:t>«Бесшовная» база знаний по процессам и «ручным» документам!</a:t>
            </a:r>
          </a:p>
        </p:txBody>
      </p:sp>
      <p:sp>
        <p:nvSpPr>
          <p:cNvPr id="2" name="Блок-схема: несколько документов 1"/>
          <p:cNvSpPr/>
          <p:nvPr/>
        </p:nvSpPr>
        <p:spPr>
          <a:xfrm>
            <a:off x="6372225" y="3130698"/>
            <a:ext cx="2376488" cy="2089150"/>
          </a:xfrm>
          <a:prstGeom prst="flowChartMulti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Действующие документы (приложения к ним)</a:t>
            </a:r>
          </a:p>
        </p:txBody>
      </p:sp>
      <p:pic>
        <p:nvPicPr>
          <p:cNvPr id="3175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638" y="4246711"/>
            <a:ext cx="2286000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5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251223"/>
            <a:ext cx="1768475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476375" y="2735411"/>
            <a:ext cx="449263" cy="15113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700213" y="2662386"/>
            <a:ext cx="2439987" cy="15843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Выгнутая вверх стрелка 14"/>
          <p:cNvSpPr/>
          <p:nvPr/>
        </p:nvSpPr>
        <p:spPr>
          <a:xfrm rot="21264370">
            <a:off x="2963343" y="2422077"/>
            <a:ext cx="4167187" cy="837379"/>
          </a:xfrm>
          <a:prstGeom prst="curvedDown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1758" name="Прямоугольник 24"/>
          <p:cNvSpPr>
            <a:spLocks noChangeArrowheads="1"/>
          </p:cNvSpPr>
          <p:nvPr/>
        </p:nvSpPr>
        <p:spPr bwMode="auto">
          <a:xfrm>
            <a:off x="3995936" y="2060848"/>
            <a:ext cx="1465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buFont typeface="Arial" pitchFamily="34" charset="0"/>
              <a:buNone/>
            </a:pPr>
            <a:r>
              <a:rPr lang="ru-RU" dirty="0"/>
              <a:t>Гиперссылки</a:t>
            </a:r>
          </a:p>
        </p:txBody>
      </p:sp>
      <p:sp>
        <p:nvSpPr>
          <p:cNvPr id="26" name="Выгнутая вверх стрелка 25"/>
          <p:cNvSpPr/>
          <p:nvPr/>
        </p:nvSpPr>
        <p:spPr>
          <a:xfrm rot="10208416">
            <a:off x="3851275" y="5414690"/>
            <a:ext cx="3821113" cy="1079500"/>
          </a:xfrm>
          <a:prstGeom prst="curvedDown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3659225">
            <a:off x="2265363" y="3648223"/>
            <a:ext cx="723900" cy="504825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Выгнутая вверх стрелка 28"/>
          <p:cNvSpPr/>
          <p:nvPr/>
        </p:nvSpPr>
        <p:spPr>
          <a:xfrm rot="21305953">
            <a:off x="7082404" y="2756383"/>
            <a:ext cx="1584325" cy="611972"/>
          </a:xfrm>
          <a:prstGeom prst="curvedDownArrow">
            <a:avLst>
              <a:gd name="adj1" fmla="val 22924"/>
              <a:gd name="adj2" fmla="val 50000"/>
              <a:gd name="adj3" fmla="val 26055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1762" name="Прямоугольник 29"/>
          <p:cNvSpPr>
            <a:spLocks noChangeArrowheads="1"/>
          </p:cNvSpPr>
          <p:nvPr/>
        </p:nvSpPr>
        <p:spPr bwMode="auto">
          <a:xfrm>
            <a:off x="7092280" y="2411041"/>
            <a:ext cx="146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buFont typeface="Arial" pitchFamily="34" charset="0"/>
              <a:buNone/>
            </a:pPr>
            <a:r>
              <a:rPr lang="ru-RU" dirty="0"/>
              <a:t>Гиперссылки</a:t>
            </a:r>
          </a:p>
        </p:txBody>
      </p:sp>
      <p:sp>
        <p:nvSpPr>
          <p:cNvPr id="31763" name="Прямоугольник 30"/>
          <p:cNvSpPr>
            <a:spLocks noChangeArrowheads="1"/>
          </p:cNvSpPr>
          <p:nvPr/>
        </p:nvSpPr>
        <p:spPr bwMode="auto">
          <a:xfrm>
            <a:off x="4787900" y="6083448"/>
            <a:ext cx="1466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buFont typeface="Arial" pitchFamily="34" charset="0"/>
              <a:buNone/>
            </a:pPr>
            <a:r>
              <a:rPr lang="ru-RU"/>
              <a:t>Гиперссылки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364575"/>
            <a:ext cx="3197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dirty="0"/>
              <a:t>Регламенты работы из бизнес-модели, сгенерированные </a:t>
            </a:r>
            <a:r>
              <a:rPr lang="en-US" dirty="0"/>
              <a:t>Business  Studio</a:t>
            </a:r>
            <a:r>
              <a:rPr lang="ru-RU" dirty="0"/>
              <a:t> </a:t>
            </a:r>
            <a:r>
              <a:rPr lang="ru-RU" altLang="ru-RU" dirty="0"/>
              <a:t>автоматически</a:t>
            </a:r>
            <a:endParaRPr lang="ru-RU" dirty="0"/>
          </a:p>
          <a:p>
            <a:pPr algn="just"/>
            <a:endParaRPr lang="ru-RU" alt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49230" y="1412776"/>
            <a:ext cx="32750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dirty="0"/>
              <a:t>Действующие документы, разработанные «вручную» и загруженные </a:t>
            </a:r>
            <a:r>
              <a:rPr lang="en-US" dirty="0"/>
              <a:t>Business  Studio</a:t>
            </a:r>
            <a:endParaRPr lang="ru-RU" dirty="0"/>
          </a:p>
          <a:p>
            <a:pPr algn="just"/>
            <a:endParaRPr lang="ru-RU" alt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928617" y="1016993"/>
            <a:ext cx="2604820" cy="467791"/>
          </a:xfrm>
          <a:prstGeom prst="downArrow">
            <a:avLst>
              <a:gd name="adj1" fmla="val 80206"/>
              <a:gd name="adj2" fmla="val 54546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Поток  1</a:t>
            </a:r>
          </a:p>
        </p:txBody>
      </p:sp>
      <p:sp>
        <p:nvSpPr>
          <p:cNvPr id="23" name="Стрелка вниз 22"/>
          <p:cNvSpPr/>
          <p:nvPr/>
        </p:nvSpPr>
        <p:spPr>
          <a:xfrm>
            <a:off x="6254750" y="1016993"/>
            <a:ext cx="2604820" cy="467791"/>
          </a:xfrm>
          <a:prstGeom prst="downArrow">
            <a:avLst>
              <a:gd name="adj1" fmla="val 80206"/>
              <a:gd name="adj2" fmla="val 5454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Поток  2</a:t>
            </a:r>
          </a:p>
        </p:txBody>
      </p:sp>
    </p:spTree>
    <p:extLst>
      <p:ext uri="{BB962C8B-B14F-4D97-AF65-F5344CB8AC3E}">
        <p14:creationId xmlns:p14="http://schemas.microsoft.com/office/powerpoint/2010/main" val="7106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2" grpId="0" animBg="1"/>
      <p:bldP spid="15" grpId="0" animBg="1"/>
      <p:bldP spid="31758" grpId="0"/>
      <p:bldP spid="26" grpId="0" animBg="1"/>
      <p:bldP spid="16" grpId="0" animBg="1"/>
      <p:bldP spid="29" grpId="0" animBg="1"/>
      <p:bldP spid="31762" grpId="0"/>
      <p:bldP spid="31763" grpId="0"/>
      <p:bldP spid="3" grpId="0"/>
      <p:bldP spid="4" grpId="0"/>
      <p:bldP spid="5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© Правила бизнеса, 2019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Управление базой знаний внутренних НМД в Business Studio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C48-BC26-4C65-9FD7-D53567BBD360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44624"/>
            <a:ext cx="6552727" cy="7928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Этапы использования Решения</a:t>
            </a:r>
            <a:endParaRPr lang="ru-RU" dirty="0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9" name="Group 1"/>
          <p:cNvGrpSpPr>
            <a:grpSpLocks noChangeAspect="1"/>
          </p:cNvGrpSpPr>
          <p:nvPr/>
        </p:nvGrpSpPr>
        <p:grpSpPr bwMode="auto">
          <a:xfrm>
            <a:off x="1083631" y="1223157"/>
            <a:ext cx="7560840" cy="4837047"/>
            <a:chOff x="1467" y="2454"/>
            <a:chExt cx="9597" cy="6139"/>
          </a:xfrm>
        </p:grpSpPr>
        <p:sp>
          <p:nvSpPr>
            <p:cNvPr id="10" name="AutoShape 9"/>
            <p:cNvSpPr>
              <a:spLocks noChangeAspect="1" noChangeArrowheads="1" noTextEdit="1"/>
            </p:cNvSpPr>
            <p:nvPr/>
          </p:nvSpPr>
          <p:spPr bwMode="auto">
            <a:xfrm>
              <a:off x="1467" y="2454"/>
              <a:ext cx="9597" cy="61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1691" y="2550"/>
              <a:ext cx="1919" cy="1651"/>
            </a:xfrm>
            <a:prstGeom prst="chevron">
              <a:avLst>
                <a:gd name="adj" fmla="val 19989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100" dirty="0"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Подготовка (з</a:t>
              </a: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агрузка) Перечня документов Business Studio</a:t>
              </a: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>
              <a:off x="5255" y="2550"/>
              <a:ext cx="1919" cy="1651"/>
            </a:xfrm>
            <a:prstGeom prst="chevron">
              <a:avLst>
                <a:gd name="adj" fmla="val 19989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1100" dirty="0">
                <a:latin typeface="Arial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Формирова-ние</a:t>
              </a: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 базы знаний</a:t>
              </a: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utoShape 6"/>
            <p:cNvSpPr>
              <a:spLocks noChangeArrowheads="1"/>
            </p:cNvSpPr>
            <p:nvPr/>
          </p:nvSpPr>
          <p:spPr bwMode="auto">
            <a:xfrm>
              <a:off x="7084" y="2550"/>
              <a:ext cx="2010" cy="1651"/>
            </a:xfrm>
            <a:prstGeom prst="chevron">
              <a:avLst>
                <a:gd name="adj" fmla="val 19989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Размещение ссылки на базы знаний на корпоратив-ном портале</a:t>
              </a: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9002" y="2550"/>
              <a:ext cx="1930" cy="1651"/>
            </a:xfrm>
            <a:prstGeom prst="chevron">
              <a:avLst>
                <a:gd name="adj" fmla="val 1998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Работа с докумен-тами в базе знаний</a:t>
              </a: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AutoShape 4"/>
            <p:cNvSpPr>
              <a:spLocks noChangeArrowheads="1"/>
            </p:cNvSpPr>
            <p:nvPr/>
          </p:nvSpPr>
          <p:spPr bwMode="auto">
            <a:xfrm>
              <a:off x="1812" y="4298"/>
              <a:ext cx="4129" cy="2326"/>
            </a:xfrm>
            <a:prstGeom prst="irregularSeal2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Изменения в документах, утверждение новых</a:t>
              </a: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AutoShape 3"/>
            <p:cNvSpPr>
              <a:spLocks noChangeArrowheads="1"/>
            </p:cNvSpPr>
            <p:nvPr/>
          </p:nvSpPr>
          <p:spPr bwMode="auto">
            <a:xfrm>
              <a:off x="1812" y="6673"/>
              <a:ext cx="2036" cy="1651"/>
            </a:xfrm>
            <a:prstGeom prst="chevron">
              <a:avLst>
                <a:gd name="adj" fmla="val 18332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Загрузка измененых, новых документов в Business Studio</a:t>
              </a: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3818" y="6673"/>
              <a:ext cx="2298" cy="1651"/>
            </a:xfrm>
            <a:prstGeom prst="chevron">
              <a:avLst>
                <a:gd name="adj" fmla="val 19989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1100" dirty="0">
                <a:latin typeface="Arial" pitchFamily="34" charset="0"/>
                <a:ea typeface="Calibri" pitchFamily="34" charset="0"/>
                <a:cs typeface="Times New Roman" pitchFamily="18" charset="0"/>
              </a:endParaRPr>
            </a:p>
            <a:p>
              <a:pPr marL="85725"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Переформиро-ва</a:t>
              </a: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ние </a:t>
              </a: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базы знаний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AutoShape 8"/>
            <p:cNvSpPr>
              <a:spLocks noChangeArrowheads="1"/>
            </p:cNvSpPr>
            <p:nvPr/>
          </p:nvSpPr>
          <p:spPr bwMode="auto">
            <a:xfrm>
              <a:off x="3518" y="2550"/>
              <a:ext cx="1842" cy="1651"/>
            </a:xfrm>
            <a:prstGeom prst="chevron">
              <a:avLst>
                <a:gd name="adj" fmla="val 19989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Подготовка и загрузка файлов с докумен-тами в Business Studio</a:t>
              </a: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4716016" y="2604968"/>
            <a:ext cx="414621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При загрузке новых документов гиперссылки «не ломаются».</a:t>
            </a:r>
            <a:endParaRPr lang="en-US" sz="2800" dirty="0">
              <a:solidFill>
                <a:srgbClr val="FF0000"/>
              </a:solidFill>
            </a:endParaRPr>
          </a:p>
          <a:p>
            <a:endParaRPr lang="ru-RU" sz="1000" dirty="0">
              <a:solidFill>
                <a:srgbClr val="FF0000"/>
              </a:solidFill>
            </a:endParaRPr>
          </a:p>
          <a:p>
            <a:r>
              <a:rPr lang="ru-RU" sz="2800" dirty="0">
                <a:solidFill>
                  <a:srgbClr val="FF0000"/>
                </a:solidFill>
              </a:rPr>
              <a:t>Ведется история версий конкретного документа.</a:t>
            </a:r>
          </a:p>
          <a:p>
            <a:endParaRPr lang="ru-RU" sz="1000" dirty="0">
              <a:solidFill>
                <a:srgbClr val="FF0000"/>
              </a:solidFill>
            </a:endParaRPr>
          </a:p>
          <a:p>
            <a:r>
              <a:rPr lang="ru-RU" sz="2800" dirty="0">
                <a:solidFill>
                  <a:srgbClr val="FF0000"/>
                </a:solidFill>
              </a:rPr>
              <a:t>Ведется история версий самой базы знаний.</a:t>
            </a:r>
          </a:p>
        </p:txBody>
      </p:sp>
    </p:spTree>
    <p:extLst>
      <p:ext uri="{BB962C8B-B14F-4D97-AF65-F5344CB8AC3E}">
        <p14:creationId xmlns:p14="http://schemas.microsoft.com/office/powerpoint/2010/main" val="187674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4287</TotalTime>
  <Words>1830</Words>
  <Application>Microsoft Office PowerPoint</Application>
  <PresentationFormat>Экран (4:3)</PresentationFormat>
  <Paragraphs>281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Управление базой знаний внутренних НМД в Business Studio Решение для Business Studio</vt:lpstr>
      <vt:lpstr>Презентация PowerPoint</vt:lpstr>
      <vt:lpstr>Взаимосвязь деятельности и регламентов: старая парадигма </vt:lpstr>
      <vt:lpstr>Взаимосвязь деятельности, бизнес-модели и регламентов с использование Business Studio</vt:lpstr>
      <vt:lpstr>Концепция применения Решения</vt:lpstr>
      <vt:lpstr>Два типа действующих документов</vt:lpstr>
      <vt:lpstr>Концепция применения Решения</vt:lpstr>
      <vt:lpstr>«Бесшовная» база знаний по процессам и «ручным» документам!</vt:lpstr>
      <vt:lpstr>Этапы использования Решения</vt:lpstr>
      <vt:lpstr>База знаний по процессам и «ручным» документам!</vt:lpstr>
      <vt:lpstr>Описание Решения</vt:lpstr>
      <vt:lpstr>Отчеты в Решении</vt:lpstr>
      <vt:lpstr>Карточка документа</vt:lpstr>
      <vt:lpstr>Отчеты в Решении</vt:lpstr>
      <vt:lpstr>Внутренний документ</vt:lpstr>
      <vt:lpstr>Отчеты в Решении</vt:lpstr>
      <vt:lpstr>Приложение к документу</vt:lpstr>
      <vt:lpstr>Отчеты в Решении</vt:lpstr>
      <vt:lpstr>Перечень действующих документов</vt:lpstr>
      <vt:lpstr>Отчеты в Решении</vt:lpstr>
      <vt:lpstr>План пересмотра НМД</vt:lpstr>
      <vt:lpstr>Отчеты в Решении</vt:lpstr>
      <vt:lpstr>История версии базы знаний</vt:lpstr>
      <vt:lpstr>Описание Решения</vt:lpstr>
      <vt:lpstr>Пользователи Решения</vt:lpstr>
      <vt:lpstr>Подготовка к использованию Решения</vt:lpstr>
    </vt:vector>
  </TitlesOfParts>
  <Company>Правила бизнеса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локальными НПА в. 1.0 Решение для Business Studio</dc:title>
  <dc:creator>VICTOR</dc:creator>
  <cp:lastModifiedBy>User</cp:lastModifiedBy>
  <cp:revision>135</cp:revision>
  <cp:lastPrinted>2016-10-31T11:24:43Z</cp:lastPrinted>
  <dcterms:created xsi:type="dcterms:W3CDTF">2016-09-05T07:13:04Z</dcterms:created>
  <dcterms:modified xsi:type="dcterms:W3CDTF">2019-10-09T11:08:14Z</dcterms:modified>
</cp:coreProperties>
</file>